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16"/>
  </p:notesMasterIdLst>
  <p:handoutMasterIdLst>
    <p:handoutMasterId r:id="rId17"/>
  </p:handoutMasterIdLst>
  <p:sldIdLst>
    <p:sldId id="256" r:id="rId3"/>
    <p:sldId id="333" r:id="rId4"/>
    <p:sldId id="334" r:id="rId5"/>
    <p:sldId id="335" r:id="rId6"/>
    <p:sldId id="336" r:id="rId7"/>
    <p:sldId id="337" r:id="rId8"/>
    <p:sldId id="338" r:id="rId9"/>
    <p:sldId id="339" r:id="rId10"/>
    <p:sldId id="340" r:id="rId11"/>
    <p:sldId id="341" r:id="rId12"/>
    <p:sldId id="343" r:id="rId13"/>
    <p:sldId id="321" r:id="rId14"/>
    <p:sldId id="272" r:id="rId15"/>
  </p:sldIdLst>
  <p:sldSz cx="12192000" cy="6858000"/>
  <p:notesSz cx="6858000" cy="9144000"/>
  <p:defaultTextStyle>
    <a:defPPr>
      <a:defRPr lang="nb-NO"/>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4063"/>
    <a:srgbClr val="27211F"/>
    <a:srgbClr val="B1B1B9"/>
    <a:srgbClr val="BEBDC3"/>
    <a:srgbClr val="6892B8"/>
    <a:srgbClr val="73BAF5"/>
    <a:srgbClr val="6FC3D9"/>
    <a:srgbClr val="101346"/>
    <a:srgbClr val="A1A6AA"/>
    <a:srgbClr val="BFBE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5497" autoAdjust="0"/>
  </p:normalViewPr>
  <p:slideViewPr>
    <p:cSldViewPr snapToGrid="0">
      <p:cViewPr varScale="1">
        <p:scale>
          <a:sx n="75" d="100"/>
          <a:sy n="75" d="100"/>
        </p:scale>
        <p:origin x="1896"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6" d="100"/>
          <a:sy n="96" d="100"/>
        </p:scale>
        <p:origin x="288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2F8839-3D71-D148-B93A-81A8C454542B}" type="datetimeFigureOut">
              <a:rPr lang="en-US" smtClean="0"/>
              <a:t>11/15/2018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E0B1E2-5A5B-B946-8011-6EF4C5BFE128}" type="slidenum">
              <a:rPr lang="en-US" smtClean="0"/>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CAC034-CD78-49B0-BCA6-1A6DED00F801}" type="datetimeFigureOut">
              <a:rPr lang="en-GB" smtClean="0"/>
              <a:t>15/11/2018</a:t>
            </a:fld>
            <a:endParaRPr lang="en-GB"/>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3E418-C684-4945-99FD-AD67B519583E}" type="slidenum">
              <a:rPr lang="en-GB" smtClean="0"/>
              <a:t>‹#›</a:t>
            </a:fld>
            <a:endParaRPr lang="en-GB"/>
          </a:p>
        </p:txBody>
      </p:sp>
    </p:spTree>
    <p:extLst>
      <p:ext uri="{BB962C8B-B14F-4D97-AF65-F5344CB8AC3E}">
        <p14:creationId xmlns:p14="http://schemas.microsoft.com/office/powerpoint/2010/main" val="1647407781"/>
      </p:ext>
    </p:extLst>
  </p:cSld>
  <p:clrMap bg1="lt1" tx1="dk1" bg2="lt2" tx2="dk2" accent1="accent1" accent2="accent2" accent3="accent3" accent4="accent4" accent5="accent5" accent6="accent6" hlink="hlink" folHlink="folHlink"/>
  <p:hf hdr="0" dt="0"/>
  <p:notesStyle>
    <a:lvl1pPr marL="0" algn="l" defTabSz="457154" rtl="0" eaLnBrk="1" latinLnBrk="0" hangingPunct="1">
      <a:defRPr sz="600" kern="1200">
        <a:solidFill>
          <a:schemeClr val="tx1"/>
        </a:solidFill>
        <a:latin typeface="+mn-lt"/>
        <a:ea typeface="+mn-ea"/>
        <a:cs typeface="+mn-cs"/>
      </a:defRPr>
    </a:lvl1pPr>
    <a:lvl2pPr marL="228577" algn="l" defTabSz="457154" rtl="0" eaLnBrk="1" latinLnBrk="0" hangingPunct="1">
      <a:defRPr sz="600" kern="1200">
        <a:solidFill>
          <a:schemeClr val="tx1"/>
        </a:solidFill>
        <a:latin typeface="+mn-lt"/>
        <a:ea typeface="+mn-ea"/>
        <a:cs typeface="+mn-cs"/>
      </a:defRPr>
    </a:lvl2pPr>
    <a:lvl3pPr marL="457154" algn="l" defTabSz="457154" rtl="0" eaLnBrk="1" latinLnBrk="0" hangingPunct="1">
      <a:defRPr sz="600" kern="1200">
        <a:solidFill>
          <a:schemeClr val="tx1"/>
        </a:solidFill>
        <a:latin typeface="+mn-lt"/>
        <a:ea typeface="+mn-ea"/>
        <a:cs typeface="+mn-cs"/>
      </a:defRPr>
    </a:lvl3pPr>
    <a:lvl4pPr marL="685731" algn="l" defTabSz="457154" rtl="0" eaLnBrk="1" latinLnBrk="0" hangingPunct="1">
      <a:defRPr sz="600" kern="1200">
        <a:solidFill>
          <a:schemeClr val="tx1"/>
        </a:solidFill>
        <a:latin typeface="+mn-lt"/>
        <a:ea typeface="+mn-ea"/>
        <a:cs typeface="+mn-cs"/>
      </a:defRPr>
    </a:lvl4pPr>
    <a:lvl5pPr marL="914309" algn="l" defTabSz="457154" rtl="0" eaLnBrk="1" latinLnBrk="0" hangingPunct="1">
      <a:defRPr sz="600" kern="1200">
        <a:solidFill>
          <a:schemeClr val="tx1"/>
        </a:solidFill>
        <a:latin typeface="+mn-lt"/>
        <a:ea typeface="+mn-ea"/>
        <a:cs typeface="+mn-cs"/>
      </a:defRPr>
    </a:lvl5pPr>
    <a:lvl6pPr marL="1142886" algn="l" defTabSz="457154" rtl="0" eaLnBrk="1" latinLnBrk="0" hangingPunct="1">
      <a:defRPr sz="600" kern="1200">
        <a:solidFill>
          <a:schemeClr val="tx1"/>
        </a:solidFill>
        <a:latin typeface="+mn-lt"/>
        <a:ea typeface="+mn-ea"/>
        <a:cs typeface="+mn-cs"/>
      </a:defRPr>
    </a:lvl6pPr>
    <a:lvl7pPr marL="1371462" algn="l" defTabSz="457154" rtl="0" eaLnBrk="1" latinLnBrk="0" hangingPunct="1">
      <a:defRPr sz="600" kern="1200">
        <a:solidFill>
          <a:schemeClr val="tx1"/>
        </a:solidFill>
        <a:latin typeface="+mn-lt"/>
        <a:ea typeface="+mn-ea"/>
        <a:cs typeface="+mn-cs"/>
      </a:defRPr>
    </a:lvl7pPr>
    <a:lvl8pPr marL="1600040" algn="l" defTabSz="457154" rtl="0" eaLnBrk="1" latinLnBrk="0" hangingPunct="1">
      <a:defRPr sz="600" kern="1200">
        <a:solidFill>
          <a:schemeClr val="tx1"/>
        </a:solidFill>
        <a:latin typeface="+mn-lt"/>
        <a:ea typeface="+mn-ea"/>
        <a:cs typeface="+mn-cs"/>
      </a:defRPr>
    </a:lvl8pPr>
    <a:lvl9pPr marL="1828617" algn="l" defTabSz="457154"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ovdata.no/lov/1814-05-17/&#167;100"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lovdata.no/lov/1814-05-17/&#167;8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kern="1200" dirty="0">
                <a:solidFill>
                  <a:schemeClr val="tx1"/>
                </a:solidFill>
                <a:effectLst/>
                <a:latin typeface="+mn-lt"/>
                <a:ea typeface="+mn-ea"/>
                <a:cs typeface="+mn-cs"/>
              </a:rPr>
              <a:t>Hjertelig velkommen til seminar om menneskerettigheter!  Den neste timen skal vi sammen lære om menneskerettigheter fordi det er 70 år siden FN satt sammen det første dokumentet som sier noe om hvilke rettigheter hver og en av oss har fordi vi er mennesker. Vi skal snakke litt om hvordan internasjonale menneskerettighetene ble til og hvordan de blir brukt og fungerer i Norge før vi prater litt mer sammen om hva dette betyr for oss. Sist men ikke minst skal vi ha en morsom konkurranse hvor man kan vinne fine premier! Dette seminaret er laget av Norges nasjonale institusjon for menneskerettigheter, som er den gjengen som Stortinget har bestemt at skal passe på menneskerettighetene i Norge. </a:t>
            </a:r>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1</a:t>
            </a:fld>
            <a:endParaRPr lang="en-GB"/>
          </a:p>
        </p:txBody>
      </p:sp>
    </p:spTree>
    <p:extLst>
      <p:ext uri="{BB962C8B-B14F-4D97-AF65-F5344CB8AC3E}">
        <p14:creationId xmlns:p14="http://schemas.microsoft.com/office/powerpoint/2010/main" val="97673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b="0" i="0" kern="1200" dirty="0">
                <a:solidFill>
                  <a:schemeClr val="tx1"/>
                </a:solidFill>
                <a:effectLst/>
                <a:latin typeface="+mn-lt"/>
                <a:ea typeface="+mn-ea"/>
                <a:cs typeface="+mn-cs"/>
              </a:rPr>
              <a:t>Den enkelte ytrer er ansvarlig for sine ytringer – om de fremsettes i avisen, i skolegården eller på internett. Også videreformidling av krenkende ytringer kan være ansvarsbetingende. Videreformidling med aktverdig formål – som å opplyse den offentlige debatt – er ofte beskyttet av ytringsfriheten. For ulovlige ytringer fremsatt i redigerte medier, har også redaktøren et ansvar.</a:t>
            </a:r>
          </a:p>
          <a:p>
            <a:endParaRPr lang="nb-NO" sz="600" b="0" i="0" kern="1200" dirty="0">
              <a:solidFill>
                <a:schemeClr val="tx1"/>
              </a:solidFill>
              <a:effectLst/>
              <a:latin typeface="+mn-lt"/>
              <a:ea typeface="+mn-ea"/>
              <a:cs typeface="+mn-cs"/>
            </a:endParaRPr>
          </a:p>
          <a:p>
            <a:r>
              <a:rPr lang="nb-NO" sz="600" b="0" i="0" kern="1200" dirty="0">
                <a:solidFill>
                  <a:schemeClr val="tx1"/>
                </a:solidFill>
                <a:effectLst/>
                <a:latin typeface="+mn-lt"/>
                <a:ea typeface="+mn-ea"/>
                <a:cs typeface="+mn-cs"/>
              </a:rPr>
              <a:t>Ytrere på nett kan være krevende å etterspore. Nettmedier kan være uredigert, eller redigert primært etter kommersielle retningslinjer, uten noen redaktør som rettslig kan </a:t>
            </a:r>
            <a:r>
              <a:rPr lang="nb-NO" sz="600" b="0" i="0" kern="1200" dirty="0" err="1">
                <a:solidFill>
                  <a:schemeClr val="tx1"/>
                </a:solidFill>
                <a:effectLst/>
                <a:latin typeface="+mn-lt"/>
                <a:ea typeface="+mn-ea"/>
                <a:cs typeface="+mn-cs"/>
              </a:rPr>
              <a:t>ansvarliggjøres</a:t>
            </a:r>
            <a:r>
              <a:rPr lang="nb-NO" sz="600" b="0" i="0" kern="1200" dirty="0">
                <a:solidFill>
                  <a:schemeClr val="tx1"/>
                </a:solidFill>
                <a:effectLst/>
                <a:latin typeface="+mn-lt"/>
                <a:ea typeface="+mn-ea"/>
                <a:cs typeface="+mn-cs"/>
              </a:rPr>
              <a:t>. Dette kan gjøre det vanskeligere rettslig å forfølge ulovlige ytringer fremsatt på nett.</a:t>
            </a:r>
          </a:p>
          <a:p>
            <a:endParaRPr lang="nb-NO" dirty="0"/>
          </a:p>
          <a:p>
            <a:r>
              <a:rPr lang="nb-NO" sz="600" b="0" i="0" kern="1200" dirty="0">
                <a:solidFill>
                  <a:schemeClr val="tx1"/>
                </a:solidFill>
                <a:effectLst/>
                <a:latin typeface="+mn-lt"/>
                <a:ea typeface="+mn-ea"/>
                <a:cs typeface="+mn-cs"/>
              </a:rPr>
              <a:t>Ytringer egnet til å skape hat mot minoritetsgrupper er et betydelig samfunnsproblem. I tillegg til å være en betydelig personlig belastning problem for den enkelte person eller gruppe som rammes av den type hatytringer, er hatefulle ytringer også et problem for oss som samfunn, dersom de fører til at mange vegrer seg for å delta i den offentlige samtalen fordi de møtes eller vet de kan bli møtt med hets, sjikane eller trakasserende ytringer. Da går samfunnet går glipp av viktige stemmer, noe som undergraver en sentral grunn til å beskytte ytringsfriheten – nemlig at demokratiet og vår felles sannhetssøken forutsetter at flest mulig ulike synspunkter brytes mot hverandre.</a:t>
            </a:r>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10</a:t>
            </a:fld>
            <a:endParaRPr lang="en-GB"/>
          </a:p>
        </p:txBody>
      </p:sp>
    </p:spTree>
    <p:extLst>
      <p:ext uri="{BB962C8B-B14F-4D97-AF65-F5344CB8AC3E}">
        <p14:creationId xmlns:p14="http://schemas.microsoft.com/office/powerpoint/2010/main" val="1612176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b="1" u="sng" kern="1200" dirty="0">
                <a:solidFill>
                  <a:schemeClr val="tx1"/>
                </a:solidFill>
                <a:effectLst/>
                <a:latin typeface="+mn-lt"/>
                <a:ea typeface="+mn-ea"/>
                <a:cs typeface="+mn-cs"/>
              </a:rPr>
              <a:t>Ytringsfrihet</a:t>
            </a:r>
          </a:p>
          <a:p>
            <a:r>
              <a:rPr lang="nb-NO" sz="600" kern="1200" dirty="0">
                <a:solidFill>
                  <a:schemeClr val="tx1"/>
                </a:solidFill>
                <a:effectLst/>
                <a:latin typeface="+mn-lt"/>
                <a:ea typeface="+mn-ea"/>
                <a:cs typeface="+mn-cs"/>
              </a:rPr>
              <a:t> </a:t>
            </a:r>
          </a:p>
          <a:p>
            <a:r>
              <a:rPr lang="nb-NO" sz="600" kern="1200" dirty="0">
                <a:solidFill>
                  <a:schemeClr val="tx1"/>
                </a:solidFill>
                <a:effectLst/>
                <a:latin typeface="+mn-lt"/>
                <a:ea typeface="+mn-ea"/>
                <a:cs typeface="+mn-cs"/>
              </a:rPr>
              <a:t>Tenk deg følgende situasjon:</a:t>
            </a:r>
          </a:p>
          <a:p>
            <a:r>
              <a:rPr lang="nb-NO" sz="600" kern="1200" dirty="0">
                <a:solidFill>
                  <a:schemeClr val="tx1"/>
                </a:solidFill>
                <a:effectLst/>
                <a:latin typeface="+mn-lt"/>
                <a:ea typeface="+mn-ea"/>
                <a:cs typeface="+mn-cs"/>
              </a:rPr>
              <a:t> </a:t>
            </a:r>
          </a:p>
          <a:p>
            <a:r>
              <a:rPr lang="nb-NO" sz="600" kern="1200" dirty="0">
                <a:solidFill>
                  <a:schemeClr val="tx1"/>
                </a:solidFill>
                <a:effectLst/>
                <a:latin typeface="+mn-lt"/>
                <a:ea typeface="+mn-ea"/>
                <a:cs typeface="+mn-cs"/>
              </a:rPr>
              <a:t>På skolen din skal det være skoledebatt i forbindelse med et stortingsvalg. Et av partiene som ønsker å sitte i panelet er uttalte motstandere av demokratiet. I sitt partiprogram utelukker de ikke at det kan bli nødvendig å ty til vold for å overta makten. Partiet har også uttalt ved en rekke anledninger at de mener at alle innvandrere bør sendes ut av landet, at homofile ikke bør få lov til å gifte seg og at kvinner ikke bør ha samme rettigheter som menn.</a:t>
            </a:r>
          </a:p>
          <a:p>
            <a:r>
              <a:rPr lang="nb-NO" sz="600" kern="1200" dirty="0">
                <a:solidFill>
                  <a:schemeClr val="tx1"/>
                </a:solidFill>
                <a:effectLst/>
                <a:latin typeface="+mn-lt"/>
                <a:ea typeface="+mn-ea"/>
                <a:cs typeface="+mn-cs"/>
              </a:rPr>
              <a:t> </a:t>
            </a:r>
          </a:p>
          <a:p>
            <a:r>
              <a:rPr lang="nb-NO" sz="600" kern="1200" dirty="0">
                <a:solidFill>
                  <a:schemeClr val="tx1"/>
                </a:solidFill>
                <a:effectLst/>
                <a:latin typeface="+mn-lt"/>
                <a:ea typeface="+mn-ea"/>
                <a:cs typeface="+mn-cs"/>
              </a:rPr>
              <a:t>Det blir en diskusjon i Elevrådet, som arrangerer skoledebatten, om man bør tillate partiet å delta. Presenter argumenter for og i mot at partiet bør få sitte i panelet.</a:t>
            </a:r>
          </a:p>
          <a:p>
            <a:r>
              <a:rPr lang="nb-NO" sz="600" kern="1200" dirty="0">
                <a:solidFill>
                  <a:schemeClr val="tx1"/>
                </a:solidFill>
                <a:effectLst/>
                <a:latin typeface="+mn-lt"/>
                <a:ea typeface="+mn-ea"/>
                <a:cs typeface="+mn-cs"/>
              </a:rPr>
              <a:t> </a:t>
            </a:r>
          </a:p>
          <a:p>
            <a:r>
              <a:rPr lang="nb-NO" sz="600" kern="1200" dirty="0">
                <a:solidFill>
                  <a:schemeClr val="tx1"/>
                </a:solidFill>
                <a:effectLst/>
                <a:latin typeface="+mn-lt"/>
                <a:ea typeface="+mn-ea"/>
                <a:cs typeface="+mn-cs"/>
              </a:rPr>
              <a:t>Trekk gjerne inn hensynene bak ytringsfriheten i diskusjonen. Du kan også ta en kikk på artikkel 30 i Verdenserklæringen.</a:t>
            </a:r>
          </a:p>
          <a:p>
            <a:endParaRPr lang="nb-NO" dirty="0"/>
          </a:p>
          <a:p>
            <a:r>
              <a:rPr lang="nb-NO" b="1" dirty="0"/>
              <a:t>Eller</a:t>
            </a:r>
          </a:p>
          <a:p>
            <a:endParaRPr lang="nb-NO" b="1" dirty="0"/>
          </a:p>
          <a:p>
            <a:r>
              <a:rPr lang="nb-NO" sz="600" b="1" u="sng" kern="1200" dirty="0">
                <a:solidFill>
                  <a:schemeClr val="tx1"/>
                </a:solidFill>
                <a:effectLst/>
                <a:latin typeface="+mn-lt"/>
                <a:ea typeface="+mn-ea"/>
                <a:cs typeface="+mn-cs"/>
              </a:rPr>
              <a:t>Ytringsfrihet og prøvingsrett</a:t>
            </a:r>
          </a:p>
          <a:p>
            <a:r>
              <a:rPr lang="nb-NO" sz="600" kern="1200" dirty="0">
                <a:solidFill>
                  <a:schemeClr val="tx1"/>
                </a:solidFill>
                <a:effectLst/>
                <a:latin typeface="+mn-lt"/>
                <a:ea typeface="+mn-ea"/>
                <a:cs typeface="+mn-cs"/>
              </a:rPr>
              <a:t> </a:t>
            </a:r>
          </a:p>
          <a:p>
            <a:r>
              <a:rPr lang="nb-NO" sz="600" kern="1200" dirty="0">
                <a:solidFill>
                  <a:schemeClr val="tx1"/>
                </a:solidFill>
                <a:effectLst/>
                <a:latin typeface="+mn-lt"/>
                <a:ea typeface="+mn-ea"/>
                <a:cs typeface="+mn-cs"/>
              </a:rPr>
              <a:t>Tenk deg at et flertall på Stortinget vedtar en lov som forbyr nettsteder å publisere «</a:t>
            </a:r>
            <a:r>
              <a:rPr lang="nb-NO" sz="600" kern="1200" dirty="0" err="1">
                <a:solidFill>
                  <a:schemeClr val="tx1"/>
                </a:solidFill>
                <a:effectLst/>
                <a:latin typeface="+mn-lt"/>
                <a:ea typeface="+mn-ea"/>
                <a:cs typeface="+mn-cs"/>
              </a:rPr>
              <a:t>fake</a:t>
            </a:r>
            <a:r>
              <a:rPr lang="nb-NO" sz="600" kern="1200" dirty="0">
                <a:solidFill>
                  <a:schemeClr val="tx1"/>
                </a:solidFill>
                <a:effectLst/>
                <a:latin typeface="+mn-lt"/>
                <a:ea typeface="+mn-ea"/>
                <a:cs typeface="+mn-cs"/>
              </a:rPr>
              <a:t> </a:t>
            </a:r>
            <a:r>
              <a:rPr lang="nb-NO" sz="600" kern="1200" dirty="0" err="1">
                <a:solidFill>
                  <a:schemeClr val="tx1"/>
                </a:solidFill>
                <a:effectLst/>
                <a:latin typeface="+mn-lt"/>
                <a:ea typeface="+mn-ea"/>
                <a:cs typeface="+mn-cs"/>
              </a:rPr>
              <a:t>news</a:t>
            </a:r>
            <a:r>
              <a:rPr lang="nb-NO" sz="600" kern="1200" dirty="0">
                <a:solidFill>
                  <a:schemeClr val="tx1"/>
                </a:solidFill>
                <a:effectLst/>
                <a:latin typeface="+mn-lt"/>
                <a:ea typeface="+mn-ea"/>
                <a:cs typeface="+mn-cs"/>
              </a:rPr>
              <a:t>». Loven går ut på at domstolene kan pålegge nettsteder å fjerne nyheter som domstolen mener er falske. Gjør ikke nettstedene det, kan de straffes med bøter. Stortinget har vurdert forholdet til ytringsfriheten, og mener at «</a:t>
            </a:r>
            <a:r>
              <a:rPr lang="nb-NO" sz="600" kern="1200" dirty="0" err="1">
                <a:solidFill>
                  <a:schemeClr val="tx1"/>
                </a:solidFill>
                <a:effectLst/>
                <a:latin typeface="+mn-lt"/>
                <a:ea typeface="+mn-ea"/>
                <a:cs typeface="+mn-cs"/>
              </a:rPr>
              <a:t>fake</a:t>
            </a:r>
            <a:r>
              <a:rPr lang="nb-NO" sz="600" kern="1200" dirty="0">
                <a:solidFill>
                  <a:schemeClr val="tx1"/>
                </a:solidFill>
                <a:effectLst/>
                <a:latin typeface="+mn-lt"/>
                <a:ea typeface="+mn-ea"/>
                <a:cs typeface="+mn-cs"/>
              </a:rPr>
              <a:t> </a:t>
            </a:r>
            <a:r>
              <a:rPr lang="nb-NO" sz="600" kern="1200" dirty="0" err="1">
                <a:solidFill>
                  <a:schemeClr val="tx1"/>
                </a:solidFill>
                <a:effectLst/>
                <a:latin typeface="+mn-lt"/>
                <a:ea typeface="+mn-ea"/>
                <a:cs typeface="+mn-cs"/>
              </a:rPr>
              <a:t>news</a:t>
            </a:r>
            <a:r>
              <a:rPr lang="nb-NO" sz="600" kern="1200" dirty="0">
                <a:solidFill>
                  <a:schemeClr val="tx1"/>
                </a:solidFill>
                <a:effectLst/>
                <a:latin typeface="+mn-lt"/>
                <a:ea typeface="+mn-ea"/>
                <a:cs typeface="+mn-cs"/>
              </a:rPr>
              <a:t>»-loven ikke vil være i strid med </a:t>
            </a:r>
            <a:r>
              <a:rPr lang="nb-NO" sz="600" u="sng" kern="1200" dirty="0">
                <a:solidFill>
                  <a:schemeClr val="tx1"/>
                </a:solidFill>
                <a:effectLst/>
                <a:latin typeface="+mn-lt"/>
                <a:ea typeface="+mn-ea"/>
                <a:cs typeface="+mn-cs"/>
                <a:hlinkClick r:id="rId3"/>
              </a:rPr>
              <a:t>Grunnloven § 100</a:t>
            </a:r>
            <a:r>
              <a:rPr lang="nb-NO" sz="600" kern="1200" dirty="0">
                <a:solidFill>
                  <a:schemeClr val="tx1"/>
                </a:solidFill>
                <a:effectLst/>
                <a:latin typeface="+mn-lt"/>
                <a:ea typeface="+mn-ea"/>
                <a:cs typeface="+mn-cs"/>
              </a:rPr>
              <a:t> eller internasjonale menneskerettskonvensjoner.</a:t>
            </a:r>
          </a:p>
          <a:p>
            <a:r>
              <a:rPr lang="nb-NO" sz="600" kern="1200" dirty="0">
                <a:solidFill>
                  <a:schemeClr val="tx1"/>
                </a:solidFill>
                <a:effectLst/>
                <a:latin typeface="+mn-lt"/>
                <a:ea typeface="+mn-ea"/>
                <a:cs typeface="+mn-cs"/>
              </a:rPr>
              <a:t> </a:t>
            </a:r>
          </a:p>
          <a:p>
            <a:pPr lvl="0"/>
            <a:r>
              <a:rPr lang="nb-NO" sz="600" kern="1200" dirty="0">
                <a:solidFill>
                  <a:schemeClr val="tx1"/>
                </a:solidFill>
                <a:effectLst/>
                <a:latin typeface="+mn-lt"/>
                <a:ea typeface="+mn-ea"/>
                <a:cs typeface="+mn-cs"/>
              </a:rPr>
              <a:t>Har domstolene mulighet til å sette «</a:t>
            </a:r>
            <a:r>
              <a:rPr lang="nb-NO" sz="600" kern="1200" dirty="0" err="1">
                <a:solidFill>
                  <a:schemeClr val="tx1"/>
                </a:solidFill>
                <a:effectLst/>
                <a:latin typeface="+mn-lt"/>
                <a:ea typeface="+mn-ea"/>
                <a:cs typeface="+mn-cs"/>
              </a:rPr>
              <a:t>fake</a:t>
            </a:r>
            <a:r>
              <a:rPr lang="nb-NO" sz="600" kern="1200" dirty="0">
                <a:solidFill>
                  <a:schemeClr val="tx1"/>
                </a:solidFill>
                <a:effectLst/>
                <a:latin typeface="+mn-lt"/>
                <a:ea typeface="+mn-ea"/>
                <a:cs typeface="+mn-cs"/>
              </a:rPr>
              <a:t> </a:t>
            </a:r>
            <a:r>
              <a:rPr lang="nb-NO" sz="600" kern="1200" dirty="0" err="1">
                <a:solidFill>
                  <a:schemeClr val="tx1"/>
                </a:solidFill>
                <a:effectLst/>
                <a:latin typeface="+mn-lt"/>
                <a:ea typeface="+mn-ea"/>
                <a:cs typeface="+mn-cs"/>
              </a:rPr>
              <a:t>news</a:t>
            </a:r>
            <a:r>
              <a:rPr lang="nb-NO" sz="600" kern="1200" dirty="0">
                <a:solidFill>
                  <a:schemeClr val="tx1"/>
                </a:solidFill>
                <a:effectLst/>
                <a:latin typeface="+mn-lt"/>
                <a:ea typeface="+mn-ea"/>
                <a:cs typeface="+mn-cs"/>
              </a:rPr>
              <a:t>»-loven til side hvis de er uenige i Stortingets vurdering av ytringsfrihetens grenser? (Se </a:t>
            </a:r>
            <a:r>
              <a:rPr lang="nb-NO" sz="600" u="sng" kern="1200" dirty="0">
                <a:solidFill>
                  <a:schemeClr val="tx1"/>
                </a:solidFill>
                <a:effectLst/>
                <a:latin typeface="+mn-lt"/>
                <a:ea typeface="+mn-ea"/>
                <a:cs typeface="+mn-cs"/>
                <a:hlinkClick r:id="rId4"/>
              </a:rPr>
              <a:t>Grunnloven § 89</a:t>
            </a:r>
            <a:r>
              <a:rPr lang="nb-NO" sz="600" kern="1200" dirty="0">
                <a:solidFill>
                  <a:schemeClr val="tx1"/>
                </a:solidFill>
                <a:effectLst/>
                <a:latin typeface="+mn-lt"/>
                <a:ea typeface="+mn-ea"/>
                <a:cs typeface="+mn-cs"/>
              </a:rPr>
              <a:t>).</a:t>
            </a:r>
          </a:p>
          <a:p>
            <a:r>
              <a:rPr lang="nb-NO" sz="600" kern="1200" dirty="0">
                <a:solidFill>
                  <a:schemeClr val="tx1"/>
                </a:solidFill>
                <a:effectLst/>
                <a:latin typeface="+mn-lt"/>
                <a:ea typeface="+mn-ea"/>
                <a:cs typeface="+mn-cs"/>
              </a:rPr>
              <a:t> </a:t>
            </a:r>
          </a:p>
          <a:p>
            <a:pPr lvl="0"/>
            <a:r>
              <a:rPr lang="nb-NO" sz="600" kern="1200" dirty="0">
                <a:solidFill>
                  <a:schemeClr val="tx1"/>
                </a:solidFill>
                <a:effectLst/>
                <a:latin typeface="+mn-lt"/>
                <a:ea typeface="+mn-ea"/>
                <a:cs typeface="+mn-cs"/>
              </a:rPr>
              <a:t>Vil det være udemokratisk av domstolene å sette loven til side, når et folkevalgt flertall ønsker en slik lov? </a:t>
            </a:r>
          </a:p>
          <a:p>
            <a:pPr lvl="0"/>
            <a:endParaRPr lang="nb-NO" sz="600" kern="1200" dirty="0">
              <a:solidFill>
                <a:schemeClr val="tx1"/>
              </a:solidFill>
              <a:effectLst/>
              <a:latin typeface="+mn-lt"/>
              <a:ea typeface="+mn-ea"/>
              <a:cs typeface="+mn-cs"/>
            </a:endParaRPr>
          </a:p>
          <a:p>
            <a:pPr lvl="0"/>
            <a:r>
              <a:rPr lang="nb-NO" sz="600" b="1" kern="1200" dirty="0">
                <a:solidFill>
                  <a:schemeClr val="tx1"/>
                </a:solidFill>
                <a:effectLst/>
                <a:latin typeface="+mn-lt"/>
                <a:ea typeface="+mn-ea"/>
                <a:cs typeface="+mn-cs"/>
              </a:rPr>
              <a:t>Eller</a:t>
            </a:r>
          </a:p>
          <a:p>
            <a:pPr lvl="0"/>
            <a:endParaRPr lang="nb-NO" sz="600" kern="1200" dirty="0">
              <a:solidFill>
                <a:schemeClr val="tx1"/>
              </a:solidFill>
              <a:effectLst/>
              <a:latin typeface="+mn-lt"/>
              <a:ea typeface="+mn-ea"/>
              <a:cs typeface="+mn-cs"/>
            </a:endParaRPr>
          </a:p>
          <a:p>
            <a:r>
              <a:rPr lang="nb-NO" sz="600" b="1" u="sng" kern="1200" dirty="0">
                <a:solidFill>
                  <a:schemeClr val="tx1"/>
                </a:solidFill>
                <a:effectLst/>
                <a:latin typeface="+mn-lt"/>
                <a:ea typeface="+mn-ea"/>
                <a:cs typeface="+mn-cs"/>
              </a:rPr>
              <a:t>Ytringsfrihet 2</a:t>
            </a:r>
          </a:p>
          <a:p>
            <a:r>
              <a:rPr lang="nb-NO" sz="600" kern="1200" dirty="0">
                <a:solidFill>
                  <a:schemeClr val="tx1"/>
                </a:solidFill>
                <a:effectLst/>
                <a:latin typeface="+mn-lt"/>
                <a:ea typeface="+mn-ea"/>
                <a:cs typeface="+mn-cs"/>
              </a:rPr>
              <a:t> </a:t>
            </a:r>
          </a:p>
          <a:p>
            <a:r>
              <a:rPr lang="nb-NO" sz="600" kern="1200" dirty="0">
                <a:solidFill>
                  <a:schemeClr val="tx1"/>
                </a:solidFill>
                <a:effectLst/>
                <a:latin typeface="+mn-lt"/>
                <a:ea typeface="+mn-ea"/>
                <a:cs typeface="+mn-cs"/>
              </a:rPr>
              <a:t>Hvilken av de følgende påstandene er du mest enig i?</a:t>
            </a:r>
          </a:p>
          <a:p>
            <a:r>
              <a:rPr lang="nb-NO" sz="600" kern="1200" dirty="0">
                <a:solidFill>
                  <a:schemeClr val="tx1"/>
                </a:solidFill>
                <a:effectLst/>
                <a:latin typeface="+mn-lt"/>
                <a:ea typeface="+mn-ea"/>
                <a:cs typeface="+mn-cs"/>
              </a:rPr>
              <a:t> </a:t>
            </a:r>
          </a:p>
          <a:p>
            <a:r>
              <a:rPr lang="nb-NO" sz="600" kern="1200" dirty="0">
                <a:solidFill>
                  <a:schemeClr val="tx1"/>
                </a:solidFill>
                <a:effectLst/>
                <a:latin typeface="+mn-lt"/>
                <a:ea typeface="+mn-ea"/>
                <a:cs typeface="+mn-cs"/>
              </a:rPr>
              <a:t>Den største trusselen mot ytringsfrihet i dag er...</a:t>
            </a:r>
          </a:p>
          <a:p>
            <a:r>
              <a:rPr lang="nb-NO" sz="6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nb-NO" sz="600" kern="1200" dirty="0">
                <a:solidFill>
                  <a:schemeClr val="tx1"/>
                </a:solidFill>
                <a:effectLst/>
                <a:latin typeface="+mn-lt"/>
                <a:ea typeface="+mn-ea"/>
                <a:cs typeface="+mn-cs"/>
              </a:rPr>
              <a:t>Staten, for den kan sensurere eller straffeforfølge folk på grunn av hva de sier</a:t>
            </a:r>
          </a:p>
          <a:p>
            <a:pPr marL="171450" lvl="0" indent="-171450">
              <a:buFont typeface="Arial" panose="020B0604020202020204" pitchFamily="34" charset="0"/>
              <a:buChar char="•"/>
            </a:pPr>
            <a:r>
              <a:rPr lang="nb-NO" sz="600" kern="1200" dirty="0">
                <a:solidFill>
                  <a:schemeClr val="tx1"/>
                </a:solidFill>
                <a:effectLst/>
                <a:latin typeface="+mn-lt"/>
                <a:ea typeface="+mn-ea"/>
                <a:cs typeface="+mn-cs"/>
              </a:rPr>
              <a:t>Sosiale medier som </a:t>
            </a:r>
            <a:r>
              <a:rPr lang="nb-NO" sz="600" kern="1200" dirty="0" err="1">
                <a:solidFill>
                  <a:schemeClr val="tx1"/>
                </a:solidFill>
                <a:effectLst/>
                <a:latin typeface="+mn-lt"/>
                <a:ea typeface="+mn-ea"/>
                <a:cs typeface="+mn-cs"/>
              </a:rPr>
              <a:t>Facebook</a:t>
            </a:r>
            <a:r>
              <a:rPr lang="nb-NO" sz="600" kern="1200" dirty="0">
                <a:solidFill>
                  <a:schemeClr val="tx1"/>
                </a:solidFill>
                <a:effectLst/>
                <a:latin typeface="+mn-lt"/>
                <a:ea typeface="+mn-ea"/>
                <a:cs typeface="+mn-cs"/>
              </a:rPr>
              <a:t>, </a:t>
            </a:r>
            <a:r>
              <a:rPr lang="nb-NO" sz="600" kern="1200" dirty="0" err="1">
                <a:solidFill>
                  <a:schemeClr val="tx1"/>
                </a:solidFill>
                <a:effectLst/>
                <a:latin typeface="+mn-lt"/>
                <a:ea typeface="+mn-ea"/>
                <a:cs typeface="+mn-cs"/>
              </a:rPr>
              <a:t>Twitter</a:t>
            </a:r>
            <a:r>
              <a:rPr lang="nb-NO" sz="600" kern="1200" dirty="0">
                <a:solidFill>
                  <a:schemeClr val="tx1"/>
                </a:solidFill>
                <a:effectLst/>
                <a:latin typeface="+mn-lt"/>
                <a:ea typeface="+mn-ea"/>
                <a:cs typeface="+mn-cs"/>
              </a:rPr>
              <a:t> og </a:t>
            </a:r>
            <a:r>
              <a:rPr lang="nb-NO" sz="600" kern="1200" dirty="0" err="1">
                <a:solidFill>
                  <a:schemeClr val="tx1"/>
                </a:solidFill>
                <a:effectLst/>
                <a:latin typeface="+mn-lt"/>
                <a:ea typeface="+mn-ea"/>
                <a:cs typeface="+mn-cs"/>
              </a:rPr>
              <a:t>Instagram</a:t>
            </a:r>
            <a:r>
              <a:rPr lang="nb-NO" sz="600" kern="1200" dirty="0">
                <a:solidFill>
                  <a:schemeClr val="tx1"/>
                </a:solidFill>
                <a:effectLst/>
                <a:latin typeface="+mn-lt"/>
                <a:ea typeface="+mn-ea"/>
                <a:cs typeface="+mn-cs"/>
              </a:rPr>
              <a:t>, for de kan utestenge brukere fra sine plattformer</a:t>
            </a:r>
          </a:p>
          <a:p>
            <a:pPr marL="171450" lvl="0" indent="-171450">
              <a:buFont typeface="Arial" panose="020B0604020202020204" pitchFamily="34" charset="0"/>
              <a:buChar char="•"/>
            </a:pPr>
            <a:r>
              <a:rPr lang="nb-NO" sz="600" kern="1200" dirty="0">
                <a:solidFill>
                  <a:schemeClr val="tx1"/>
                </a:solidFill>
                <a:effectLst/>
                <a:latin typeface="+mn-lt"/>
                <a:ea typeface="+mn-ea"/>
                <a:cs typeface="+mn-cs"/>
              </a:rPr>
              <a:t>Tradisjonelle medier, for de bestemmer hvilke kronikker som får komme på trykk, og kan la være å publisere «politisk ukorrekte» meninger</a:t>
            </a:r>
          </a:p>
          <a:p>
            <a:pPr marL="171450" lvl="0" indent="-171450">
              <a:buFont typeface="Arial" panose="020B0604020202020204" pitchFamily="34" charset="0"/>
              <a:buChar char="•"/>
            </a:pPr>
            <a:r>
              <a:rPr lang="nb-NO" sz="600" kern="1200" dirty="0">
                <a:solidFill>
                  <a:schemeClr val="tx1"/>
                </a:solidFill>
                <a:effectLst/>
                <a:latin typeface="+mn-lt"/>
                <a:ea typeface="+mn-ea"/>
                <a:cs typeface="+mn-cs"/>
              </a:rPr>
              <a:t>Andre personer som kommer med hets og/eller trusler, for det kan skremme folk fra å ytre seg</a:t>
            </a:r>
          </a:p>
          <a:p>
            <a:r>
              <a:rPr lang="nb-NO" sz="600" kern="1200" dirty="0">
                <a:solidFill>
                  <a:schemeClr val="tx1"/>
                </a:solidFill>
                <a:effectLst/>
                <a:latin typeface="+mn-lt"/>
                <a:ea typeface="+mn-ea"/>
                <a:cs typeface="+mn-cs"/>
              </a:rPr>
              <a:t> </a:t>
            </a:r>
          </a:p>
          <a:p>
            <a:r>
              <a:rPr lang="nb-NO" sz="600" kern="1200" dirty="0">
                <a:solidFill>
                  <a:schemeClr val="tx1"/>
                </a:solidFill>
                <a:effectLst/>
                <a:latin typeface="+mn-lt"/>
                <a:ea typeface="+mn-ea"/>
                <a:cs typeface="+mn-cs"/>
              </a:rPr>
              <a:t>Diskusjonen kan eventuelt legges opp slik at elevene får tildelt hvert sitt standpunkt som de skal argumentere for.</a:t>
            </a:r>
          </a:p>
          <a:p>
            <a:pPr lvl="0"/>
            <a:endParaRPr lang="nb-NO" sz="600" kern="1200" dirty="0">
              <a:solidFill>
                <a:schemeClr val="tx1"/>
              </a:solidFill>
              <a:effectLst/>
              <a:latin typeface="+mn-lt"/>
              <a:ea typeface="+mn-ea"/>
              <a:cs typeface="+mn-cs"/>
            </a:endParaRPr>
          </a:p>
          <a:p>
            <a:endParaRPr lang="nb-NO" b="1"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11</a:t>
            </a:fld>
            <a:endParaRPr lang="en-GB"/>
          </a:p>
        </p:txBody>
      </p:sp>
    </p:spTree>
    <p:extLst>
      <p:ext uri="{BB962C8B-B14F-4D97-AF65-F5344CB8AC3E}">
        <p14:creationId xmlns:p14="http://schemas.microsoft.com/office/powerpoint/2010/main" val="924518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NIM vil i løpet av 2019 lage flere slike opplegg om flere ulike rettigheter. Det er også mulighet for å komme og besøke oss i enten Oslo eller Kautokeino med skoleklasser. I enkelte tilfeller kan vi også komme til din skole. </a:t>
            </a:r>
            <a:r>
              <a:rPr lang="nb-NO"/>
              <a:t>For å </a:t>
            </a:r>
            <a:r>
              <a:rPr lang="nb-NO" dirty="0"/>
              <a:t>få tilsendt elevpakke med bokmerke, viskelær, </a:t>
            </a:r>
            <a:r>
              <a:rPr lang="nb-NO" dirty="0" err="1"/>
              <a:t>penal</a:t>
            </a:r>
            <a:r>
              <a:rPr lang="nb-NO" dirty="0"/>
              <a:t> og plakat av verdenserklæringen på norsk, samisk eller kvensk; send epost til info@nhri.no. Tilbakemeldinger på opplegget mottas med takknemlighet.</a:t>
            </a:r>
          </a:p>
          <a:p>
            <a:endParaRPr lang="nb-NO" dirty="0"/>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13</a:t>
            </a:fld>
            <a:endParaRPr lang="en-GB"/>
          </a:p>
        </p:txBody>
      </p:sp>
    </p:spTree>
    <p:extLst>
      <p:ext uri="{BB962C8B-B14F-4D97-AF65-F5344CB8AC3E}">
        <p14:creationId xmlns:p14="http://schemas.microsoft.com/office/powerpoint/2010/main" val="337033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nb-NO" sz="600" b="0" i="0" kern="1200" dirty="0">
                <a:solidFill>
                  <a:schemeClr val="tx1"/>
                </a:solidFill>
                <a:effectLst/>
                <a:latin typeface="+mn-lt"/>
                <a:ea typeface="+mn-ea"/>
                <a:cs typeface="+mn-cs"/>
              </a:rPr>
              <a:t>Ytringsfrihet er den friheten alle mennesker har til å gi uttrykk for det de mener og har lyst til å si noe om. Den er ikke ubegrenset, men den beskytter også ytringer som kan såre og opprøre oss. Grunnen til </a:t>
            </a:r>
            <a:r>
              <a:rPr lang="nb-NO" sz="600" b="0" i="0" kern="1200" dirty="0" err="1">
                <a:solidFill>
                  <a:schemeClr val="tx1"/>
                </a:solidFill>
                <a:effectLst/>
                <a:latin typeface="+mn-lt"/>
                <a:ea typeface="+mn-ea"/>
                <a:cs typeface="+mn-cs"/>
              </a:rPr>
              <a:t>dét</a:t>
            </a:r>
            <a:r>
              <a:rPr lang="nb-NO" sz="600" b="0" i="0" kern="1200" dirty="0">
                <a:solidFill>
                  <a:schemeClr val="tx1"/>
                </a:solidFill>
                <a:effectLst/>
                <a:latin typeface="+mn-lt"/>
                <a:ea typeface="+mn-ea"/>
                <a:cs typeface="+mn-cs"/>
              </a:rPr>
              <a:t> er at meningsmangfold anses så viktig både for hver og en av oss – og for oss alle, som samfunn.</a:t>
            </a:r>
          </a:p>
          <a:p>
            <a:pPr marL="0" marR="0" lvl="0" indent="0" algn="l" defTabSz="457154" rtl="0" eaLnBrk="1" fontAlgn="auto" latinLnBrk="0" hangingPunct="1">
              <a:lnSpc>
                <a:spcPct val="100000"/>
              </a:lnSpc>
              <a:spcBef>
                <a:spcPts val="0"/>
              </a:spcBef>
              <a:spcAft>
                <a:spcPts val="0"/>
              </a:spcAft>
              <a:buClrTx/>
              <a:buSzTx/>
              <a:buFontTx/>
              <a:buNone/>
              <a:tabLst/>
              <a:defRPr/>
            </a:pPr>
            <a:endParaRPr lang="nb-NO" sz="600" b="0" i="0" kern="1200" dirty="0">
              <a:solidFill>
                <a:schemeClr val="tx1"/>
              </a:solidFill>
              <a:effectLst/>
              <a:latin typeface="+mn-lt"/>
              <a:ea typeface="+mn-ea"/>
              <a:cs typeface="+mn-cs"/>
            </a:endParaRPr>
          </a:p>
          <a:p>
            <a:pPr marL="0" marR="0" lvl="0" indent="0" algn="l" defTabSz="457154" rtl="0" eaLnBrk="1" fontAlgn="auto" latinLnBrk="0" hangingPunct="1">
              <a:lnSpc>
                <a:spcPct val="100000"/>
              </a:lnSpc>
              <a:spcBef>
                <a:spcPts val="0"/>
              </a:spcBef>
              <a:spcAft>
                <a:spcPts val="0"/>
              </a:spcAft>
              <a:buClrTx/>
              <a:buSzTx/>
              <a:buFontTx/>
              <a:buNone/>
              <a:tabLst/>
              <a:defRPr/>
            </a:pPr>
            <a:r>
              <a:rPr lang="nb-NO" sz="600" b="0" i="0" kern="1200" dirty="0">
                <a:solidFill>
                  <a:schemeClr val="tx1"/>
                </a:solidFill>
                <a:effectLst/>
                <a:latin typeface="+mn-lt"/>
                <a:ea typeface="+mn-ea"/>
                <a:cs typeface="+mn-cs"/>
              </a:rPr>
              <a:t>I tillegg til å være viktig for det enkelte menneskets utfoldelse gjennom sannhetssøken og fri meningsdannelse, vil man gjennom å sikre ytringsfrihetens kår også sikre en bred og opplyst samfunnsdebatt, informerte beslutningsprosesser og kontroll med myndighetsutøvelsen. Ytringsfriheten er derfor å anse som en hjørnestein i demokratiet og rettsstaten.</a:t>
            </a:r>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2</a:t>
            </a:fld>
            <a:endParaRPr lang="en-GB"/>
          </a:p>
        </p:txBody>
      </p:sp>
    </p:spTree>
    <p:extLst>
      <p:ext uri="{BB962C8B-B14F-4D97-AF65-F5344CB8AC3E}">
        <p14:creationId xmlns:p14="http://schemas.microsoft.com/office/powerpoint/2010/main" val="1130429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b="0" i="0" kern="1200" dirty="0">
                <a:solidFill>
                  <a:schemeClr val="tx1"/>
                </a:solidFill>
                <a:effectLst/>
                <a:latin typeface="+mn-lt"/>
                <a:ea typeface="+mn-ea"/>
                <a:cs typeface="+mn-cs"/>
              </a:rPr>
              <a:t>I «forkant» av ytringsfriheten ligger en annen viktig frihet, nemlig </a:t>
            </a:r>
            <a:r>
              <a:rPr lang="nb-NO" sz="600" b="1" i="0" kern="1200" dirty="0">
                <a:solidFill>
                  <a:schemeClr val="tx1"/>
                </a:solidFill>
                <a:effectLst/>
                <a:latin typeface="+mn-lt"/>
                <a:ea typeface="+mn-ea"/>
                <a:cs typeface="+mn-cs"/>
              </a:rPr>
              <a:t>tankefriheten</a:t>
            </a:r>
            <a:r>
              <a:rPr lang="nb-NO" sz="600" b="0" i="0" kern="1200" dirty="0">
                <a:solidFill>
                  <a:schemeClr val="tx1"/>
                </a:solidFill>
                <a:effectLst/>
                <a:latin typeface="+mn-lt"/>
                <a:ea typeface="+mn-ea"/>
                <a:cs typeface="+mn-cs"/>
              </a:rPr>
              <a:t>. Der ytringsfriheten både rettslig og i vårt daglige liv må avveies mot andre rettigheter og verdier – som andres personvern og en rimelig omgangsform i samfunnet – er tankefriheten så godt som absolutt. Både fordi tankene våre er en enda mer grunnleggende del av våre personligheter enn ytringsfriheten, men også fordi det er vanskelig å styre folks tanker. Man kan påvirke dem i ulike retninger, men vanskelig regulere eller kontrollere dem.</a:t>
            </a:r>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3</a:t>
            </a:fld>
            <a:endParaRPr lang="en-GB"/>
          </a:p>
        </p:txBody>
      </p:sp>
    </p:spTree>
    <p:extLst>
      <p:ext uri="{BB962C8B-B14F-4D97-AF65-F5344CB8AC3E}">
        <p14:creationId xmlns:p14="http://schemas.microsoft.com/office/powerpoint/2010/main" val="844939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b="0" i="0" kern="1200" dirty="0">
                <a:solidFill>
                  <a:schemeClr val="tx1"/>
                </a:solidFill>
                <a:effectLst/>
                <a:latin typeface="+mn-lt"/>
                <a:ea typeface="+mn-ea"/>
                <a:cs typeface="+mn-cs"/>
              </a:rPr>
              <a:t>Ytringsfriheten verner min rett til å formidle de tanker jeg ønsker til andre via ytringer – men også min rett til å høre hva andre har å si, men å la meg informere om verden rundt meg via andres ytringer. Når man ser ytringsfrihet i dette siste perspektivet, kalles den tidvis </a:t>
            </a:r>
            <a:r>
              <a:rPr lang="nb-NO" sz="600" b="1" i="0" kern="1200" dirty="0">
                <a:solidFill>
                  <a:schemeClr val="tx1"/>
                </a:solidFill>
                <a:effectLst/>
                <a:latin typeface="+mn-lt"/>
                <a:ea typeface="+mn-ea"/>
                <a:cs typeface="+mn-cs"/>
              </a:rPr>
              <a:t>informasjonsfrihet.</a:t>
            </a:r>
            <a:endParaRPr lang="nb-NO" b="1"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4</a:t>
            </a:fld>
            <a:endParaRPr lang="en-GB"/>
          </a:p>
        </p:txBody>
      </p:sp>
    </p:spTree>
    <p:extLst>
      <p:ext uri="{BB962C8B-B14F-4D97-AF65-F5344CB8AC3E}">
        <p14:creationId xmlns:p14="http://schemas.microsoft.com/office/powerpoint/2010/main" val="1689862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b="1" i="0" kern="1200" dirty="0">
                <a:solidFill>
                  <a:schemeClr val="tx1"/>
                </a:solidFill>
                <a:effectLst/>
                <a:latin typeface="+mn-lt"/>
                <a:ea typeface="+mn-ea"/>
                <a:cs typeface="+mn-cs"/>
              </a:rPr>
              <a:t>Hva er ytringer – og hva betyr de?</a:t>
            </a:r>
          </a:p>
          <a:p>
            <a:r>
              <a:rPr lang="nb-NO" sz="600" b="0" i="0" kern="1200" dirty="0">
                <a:solidFill>
                  <a:schemeClr val="tx1"/>
                </a:solidFill>
                <a:effectLst/>
                <a:latin typeface="+mn-lt"/>
                <a:ea typeface="+mn-ea"/>
                <a:cs typeface="+mn-cs"/>
              </a:rPr>
              <a:t>Ytringer er ulike former for kommunikasjon av meningsinnhold. Ofte tenker vi på ytringer som skriftlige eller muntlige utsagn, men de kan også dekke mange andre meningsuttrykk. Holder jeg opp en tommel betyr formidler det for eksempel et annet meningsinnhold enn om jeg holder opp en langfinger. Går jeg i bikini på Karl Johan formidler jeg noe annet enn om jeg går supermanndrakt eller i burka. Hva jeg egentlig gir uttrykk for, kan være vanskelig å fastlegge – og kan arte seg ulikt sett fra mitt og ditt synspunkt.</a:t>
            </a:r>
          </a:p>
          <a:p>
            <a:endParaRPr lang="nb-NO" sz="600" b="0" i="0" kern="1200" dirty="0">
              <a:solidFill>
                <a:schemeClr val="tx1"/>
              </a:solidFill>
              <a:effectLst/>
              <a:latin typeface="+mn-lt"/>
              <a:ea typeface="+mn-ea"/>
              <a:cs typeface="+mn-cs"/>
            </a:endParaRPr>
          </a:p>
          <a:p>
            <a:r>
              <a:rPr lang="nb-NO" sz="600" b="0" i="0" kern="1200" dirty="0">
                <a:solidFill>
                  <a:schemeClr val="tx1"/>
                </a:solidFill>
                <a:effectLst/>
                <a:latin typeface="+mn-lt"/>
                <a:ea typeface="+mn-ea"/>
                <a:cs typeface="+mn-cs"/>
              </a:rPr>
              <a:t>For å finne ut hva som menes med en ytring, må den tolkes. Når vi tolker kan vi prøve å finne ut hva </a:t>
            </a:r>
            <a:r>
              <a:rPr lang="nb-NO" sz="600" b="0" i="0" kern="1200" dirty="0" err="1">
                <a:solidFill>
                  <a:schemeClr val="tx1"/>
                </a:solidFill>
                <a:effectLst/>
                <a:latin typeface="+mn-lt"/>
                <a:ea typeface="+mn-ea"/>
                <a:cs typeface="+mn-cs"/>
              </a:rPr>
              <a:t>ytreren</a:t>
            </a:r>
            <a:r>
              <a:rPr lang="nb-NO" sz="600" b="0" i="0" kern="1200" dirty="0">
                <a:solidFill>
                  <a:schemeClr val="tx1"/>
                </a:solidFill>
                <a:effectLst/>
                <a:latin typeface="+mn-lt"/>
                <a:ea typeface="+mn-ea"/>
                <a:cs typeface="+mn-cs"/>
              </a:rPr>
              <a:t> mente med ytringen – eller hva mottageren oppfattet da han eller hun ble utsatt for den. Men ingen av disse to utgangspunktene er fullt ut bestemmende for vår forståelse av en ytrings meningsinnhold, det er isteden en slags mellomting, der vi prøver å finne ut hva de fleste ville oppfatte en ytring som.</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5</a:t>
            </a:fld>
            <a:endParaRPr lang="en-GB"/>
          </a:p>
        </p:txBody>
      </p:sp>
    </p:spTree>
    <p:extLst>
      <p:ext uri="{BB962C8B-B14F-4D97-AF65-F5344CB8AC3E}">
        <p14:creationId xmlns:p14="http://schemas.microsoft.com/office/powerpoint/2010/main" val="1044752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b="0" i="0" kern="1200" dirty="0">
                <a:solidFill>
                  <a:schemeClr val="tx1"/>
                </a:solidFill>
                <a:effectLst/>
                <a:latin typeface="+mn-lt"/>
                <a:ea typeface="+mn-ea"/>
                <a:cs typeface="+mn-cs"/>
              </a:rPr>
              <a:t>For å tolke språklige ytringer, bruker vi språknormer til å bestemme hvilket meningsinnhold ord har etter vanlig språkforståelse. Vi forstår i utgangspunktet «hund» som hund, og ikke katt – og det selv om den som snakker nettopp har lært norsk, og egentlig mente katt da han sa hund. «Høyt» er høyere enn «lavt» osv. Ofte er ren ordlydsforståelse ikke nok til å fastlegge meningsinnhold, særlig der ord kombineres med andre virkemidler, som ironi, overdrivelse eller humor – eller der de inngår som del av et kunstverk, for eksempel en skjønnlitterær fremstilling.</a:t>
            </a:r>
          </a:p>
          <a:p>
            <a:endParaRPr lang="nb-NO" sz="600" b="0" i="0" kern="1200" dirty="0">
              <a:solidFill>
                <a:schemeClr val="tx1"/>
              </a:solidFill>
              <a:effectLst/>
              <a:latin typeface="+mn-lt"/>
              <a:ea typeface="+mn-ea"/>
              <a:cs typeface="+mn-cs"/>
            </a:endParaRPr>
          </a:p>
          <a:p>
            <a:r>
              <a:rPr lang="nb-NO" sz="600" b="0" i="0" kern="1200" dirty="0">
                <a:solidFill>
                  <a:schemeClr val="tx1"/>
                </a:solidFill>
                <a:effectLst/>
                <a:latin typeface="+mn-lt"/>
                <a:ea typeface="+mn-ea"/>
                <a:cs typeface="+mn-cs"/>
              </a:rPr>
              <a:t>Muntlige utsagn tolkes gjerne annerledes og mindre formelt enn skriftlige, særlig hvis de ledsages av gester, lure smil, øyenblunk, rynkede bryn eller forakt- eller spøkefull tone. Da setter vi ytringen i sammenheng med disse andre elementene i kommunikasjonssituasjonen når vi skal finne ut hva ytringen egentlig betyr. </a:t>
            </a:r>
          </a:p>
          <a:p>
            <a:endParaRPr lang="nb-NO" sz="600" b="0" i="0" kern="1200" dirty="0">
              <a:solidFill>
                <a:schemeClr val="tx1"/>
              </a:solidFill>
              <a:effectLst/>
              <a:latin typeface="+mn-lt"/>
              <a:ea typeface="+mn-ea"/>
              <a:cs typeface="+mn-cs"/>
            </a:endParaRPr>
          </a:p>
          <a:p>
            <a:r>
              <a:rPr lang="nb-NO" sz="600" b="0" i="0" kern="1200" dirty="0">
                <a:solidFill>
                  <a:schemeClr val="tx1"/>
                </a:solidFill>
                <a:effectLst/>
                <a:latin typeface="+mn-lt"/>
                <a:ea typeface="+mn-ea"/>
                <a:cs typeface="+mn-cs"/>
              </a:rPr>
              <a:t>Mye nettkommunikasjon – både på epost og i sosiale medier – fremstår som en blanding av skriftlig og muntlig ytring – muntlig, uformell </a:t>
            </a:r>
            <a:r>
              <a:rPr lang="nb-NO" sz="600" b="0" i="0" kern="1200" dirty="0" err="1">
                <a:solidFill>
                  <a:schemeClr val="tx1"/>
                </a:solidFill>
                <a:effectLst/>
                <a:latin typeface="+mn-lt"/>
                <a:ea typeface="+mn-ea"/>
                <a:cs typeface="+mn-cs"/>
              </a:rPr>
              <a:t>sleivethet</a:t>
            </a:r>
            <a:r>
              <a:rPr lang="nb-NO" sz="600" b="0" i="0" kern="1200" dirty="0">
                <a:solidFill>
                  <a:schemeClr val="tx1"/>
                </a:solidFill>
                <a:effectLst/>
                <a:latin typeface="+mn-lt"/>
                <a:ea typeface="+mn-ea"/>
                <a:cs typeface="+mn-cs"/>
              </a:rPr>
              <a:t>, fremsatt i skriftlig form. Det kan iblant skape misforståelser – leseren oppfatter noe annet enn det avsenderen mente.</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6</a:t>
            </a:fld>
            <a:endParaRPr lang="en-GB"/>
          </a:p>
        </p:txBody>
      </p:sp>
    </p:spTree>
    <p:extLst>
      <p:ext uri="{BB962C8B-B14F-4D97-AF65-F5344CB8AC3E}">
        <p14:creationId xmlns:p14="http://schemas.microsoft.com/office/powerpoint/2010/main" val="3219533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b="0" i="0" kern="1200" dirty="0">
                <a:solidFill>
                  <a:schemeClr val="tx1"/>
                </a:solidFill>
                <a:effectLst/>
                <a:latin typeface="+mn-lt"/>
                <a:ea typeface="+mn-ea"/>
                <a:cs typeface="+mn-cs"/>
              </a:rPr>
              <a:t>Kontekst kan være helt avgjørende for hvordan en ytring er å forstå. Høylytte rop om «brann!» har en helt annen betydning – og mulige konsekvenser – i maskinrommet på en ferge, enn på Brann stadion. Også symboler må tolkes. Et solkors på armen til en marsjerende nynazist målbærer en helt annen mening enn et tilsvarende kors på en </a:t>
            </a:r>
            <a:r>
              <a:rPr lang="nb-NO" sz="600" b="0" i="0" kern="1200" dirty="0" err="1">
                <a:solidFill>
                  <a:schemeClr val="tx1"/>
                </a:solidFill>
                <a:effectLst/>
                <a:latin typeface="+mn-lt"/>
                <a:ea typeface="+mn-ea"/>
                <a:cs typeface="+mn-cs"/>
              </a:rPr>
              <a:t>Buddhafigur</a:t>
            </a:r>
            <a:r>
              <a:rPr lang="nb-NO" sz="600" b="0" i="0" kern="1200" dirty="0">
                <a:solidFill>
                  <a:schemeClr val="tx1"/>
                </a:solidFill>
                <a:effectLst/>
                <a:latin typeface="+mn-lt"/>
                <a:ea typeface="+mn-ea"/>
                <a:cs typeface="+mn-cs"/>
              </a:rPr>
              <a:t>: I buddhismen er solkorset et lykkesymbol, som hadde den betydningen lenge før nazistene begynte å (</a:t>
            </a:r>
            <a:r>
              <a:rPr lang="nb-NO" sz="600" b="0" i="0" kern="1200" dirty="0" err="1">
                <a:solidFill>
                  <a:schemeClr val="tx1"/>
                </a:solidFill>
                <a:effectLst/>
                <a:latin typeface="+mn-lt"/>
                <a:ea typeface="+mn-ea"/>
                <a:cs typeface="+mn-cs"/>
              </a:rPr>
              <a:t>mis</a:t>
            </a:r>
            <a:r>
              <a:rPr lang="nb-NO" sz="600" b="0" i="0" kern="1200" dirty="0">
                <a:solidFill>
                  <a:schemeClr val="tx1"/>
                </a:solidFill>
                <a:effectLst/>
                <a:latin typeface="+mn-lt"/>
                <a:ea typeface="+mn-ea"/>
                <a:cs typeface="+mn-cs"/>
              </a:rPr>
              <a:t>)bruke det som symbol på sin ideologi.</a:t>
            </a:r>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7</a:t>
            </a:fld>
            <a:endParaRPr lang="en-GB"/>
          </a:p>
        </p:txBody>
      </p:sp>
    </p:spTree>
    <p:extLst>
      <p:ext uri="{BB962C8B-B14F-4D97-AF65-F5344CB8AC3E}">
        <p14:creationId xmlns:p14="http://schemas.microsoft.com/office/powerpoint/2010/main" val="1202216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b="0" i="0" kern="1200" dirty="0">
                <a:solidFill>
                  <a:schemeClr val="tx1"/>
                </a:solidFill>
                <a:effectLst/>
                <a:latin typeface="+mn-lt"/>
                <a:ea typeface="+mn-ea"/>
                <a:cs typeface="+mn-cs"/>
              </a:rPr>
              <a:t>En viss ytringsfrihet er nødvendig for at mennesker skal kunne leve sammen og ligger til grunn for mellommenneskelig kommunikasjon og samhandling. Ytringsfriheten er rettslig beskyttet i en rekke internasjonale menneskerettsinstrumenter og i mange lands grunnlover. I Norge er ytringsfriheten beskyttet av Grunnlovens paragraf 100. Norge har også ratifisert flere traktater som omhandler ytringsfrihet. Den praktisk viktigste er Den Europeiske menneskerettskonvensjonen, EMK.</a:t>
            </a:r>
          </a:p>
          <a:p>
            <a:endParaRPr lang="nb-NO" sz="600" b="0" i="0" kern="1200" dirty="0">
              <a:solidFill>
                <a:schemeClr val="tx1"/>
              </a:solidFill>
              <a:effectLst/>
              <a:latin typeface="+mn-lt"/>
              <a:ea typeface="+mn-ea"/>
              <a:cs typeface="+mn-cs"/>
            </a:endParaRPr>
          </a:p>
          <a:p>
            <a:r>
              <a:rPr lang="nb-NO" sz="600" b="0" i="0" kern="1200" dirty="0">
                <a:solidFill>
                  <a:schemeClr val="tx1"/>
                </a:solidFill>
                <a:effectLst/>
                <a:latin typeface="+mn-lt"/>
                <a:ea typeface="+mn-ea"/>
                <a:cs typeface="+mn-cs"/>
              </a:rPr>
              <a:t>I Norge har ytringsfriheten vært beskyttet i Grunnloven § 100 siden 1814. I 2004 ble denne bestemmelsen endret, med det formål å sikre ytringsfriheten enda bedre. Særlig innflytelsen fra EMK artikkel 10, gjorde at den gamle grunnlovsbestemmelsen fremstod utdatert. Endringene bestod primært i at begrunnelsene for ytringsfriheten ble tatt inn i selve grunnlovsteksten, at de krav som må stilles til inngrep i ytringsfriheten ble tydeliggjort – og at staten fikk en til å sikre ytringsfriheten.</a:t>
            </a:r>
          </a:p>
          <a:p>
            <a:r>
              <a:rPr lang="nb-NO" sz="600" b="0" i="0" kern="1200" dirty="0">
                <a:solidFill>
                  <a:schemeClr val="tx1"/>
                </a:solidFill>
                <a:effectLst/>
                <a:latin typeface="+mn-lt"/>
                <a:ea typeface="+mn-ea"/>
                <a:cs typeface="+mn-cs"/>
              </a:rPr>
              <a:t> </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8</a:t>
            </a:fld>
            <a:endParaRPr lang="en-GB"/>
          </a:p>
        </p:txBody>
      </p:sp>
    </p:spTree>
    <p:extLst>
      <p:ext uri="{BB962C8B-B14F-4D97-AF65-F5344CB8AC3E}">
        <p14:creationId xmlns:p14="http://schemas.microsoft.com/office/powerpoint/2010/main" val="2911953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b="1" i="0" kern="1200" dirty="0">
                <a:solidFill>
                  <a:schemeClr val="tx1"/>
                </a:solidFill>
                <a:effectLst/>
                <a:latin typeface="+mn-lt"/>
                <a:ea typeface="+mn-ea"/>
                <a:cs typeface="+mn-cs"/>
              </a:rPr>
              <a:t>Rettslige unntak</a:t>
            </a:r>
          </a:p>
          <a:p>
            <a:r>
              <a:rPr lang="nb-NO" sz="600" b="0" i="0" kern="1200" dirty="0">
                <a:solidFill>
                  <a:schemeClr val="tx1"/>
                </a:solidFill>
                <a:effectLst/>
                <a:latin typeface="+mn-lt"/>
                <a:ea typeface="+mn-ea"/>
                <a:cs typeface="+mn-cs"/>
              </a:rPr>
              <a:t>Ytringsfriheten er ikke absolutt. Det finnes flere lovfestede begrensninger i ytringsfriheten, som forbud mot å fremsette trusler, ærekrenkelser, privatlivskrenkelser, trakassering og grovt pornografiske, diskriminerende og hatefulle utsagn.</a:t>
            </a:r>
          </a:p>
          <a:p>
            <a:r>
              <a:rPr lang="nb-NO" sz="600" b="0" i="0" kern="1200" dirty="0">
                <a:solidFill>
                  <a:schemeClr val="tx1"/>
                </a:solidFill>
                <a:effectLst/>
                <a:latin typeface="+mn-lt"/>
                <a:ea typeface="+mn-ea"/>
                <a:cs typeface="+mn-cs"/>
              </a:rPr>
              <a:t>I praksis har oppfatninger om hva som er «riktig» eller OK å si, langt større betydning for den faktiske ytringsfrihet enn det de rettslige grenser har. Vår viktigste kilde til ytringsbegrensninger er kanskje folkeskikken – det ville antagelig bli ganske guffent i samfunnet om alle alltid sa det de tenkte eller som først falt dem inn. </a:t>
            </a:r>
          </a:p>
          <a:p>
            <a:endParaRPr lang="nb-NO" sz="600" b="0" i="0" kern="1200" dirty="0">
              <a:solidFill>
                <a:schemeClr val="tx1"/>
              </a:solidFill>
              <a:effectLst/>
              <a:latin typeface="+mn-lt"/>
              <a:ea typeface="+mn-ea"/>
              <a:cs typeface="+mn-cs"/>
            </a:endParaRPr>
          </a:p>
          <a:p>
            <a:r>
              <a:rPr lang="nb-NO" sz="600" b="0" i="0" kern="1200" dirty="0">
                <a:solidFill>
                  <a:schemeClr val="tx1"/>
                </a:solidFill>
                <a:effectLst/>
                <a:latin typeface="+mn-lt"/>
                <a:ea typeface="+mn-ea"/>
                <a:cs typeface="+mn-cs"/>
              </a:rPr>
              <a:t>Ofte verdsetter vi andre ting mer enn vår egen ytringsfrihet – så som forfremmelser på jobben, innpass i vennegjengen o.l. Antagelig holdes langt flere ytringer tilbake i frykt for latterliggjøring, marginalisering eller utfrysing, enn for straff. Noen av disse selvbegrensningene er opplagt av det gode både for oss selv og for andre – andre kan virke undertrykkende og urimelig begrensende på måter som går ut over den enkelte så vel som samfunnet selv. Hvis man blir for redd for å stille «politisk ukorrekte» spørsmål, blir man selv frustrert – og samfunnet går glipp av synspunkter som burde diskuteres.</a:t>
            </a:r>
          </a:p>
          <a:p>
            <a:endParaRPr lang="nb-NO" dirty="0"/>
          </a:p>
          <a:p>
            <a:r>
              <a:rPr lang="nb-NO" sz="600" b="0" i="0" kern="1200" dirty="0">
                <a:solidFill>
                  <a:schemeClr val="tx1"/>
                </a:solidFill>
                <a:effectLst/>
                <a:latin typeface="+mn-lt"/>
                <a:ea typeface="+mn-ea"/>
                <a:cs typeface="+mn-cs"/>
              </a:rPr>
              <a:t>Oppfordringer til vold og ulovligheter er ikke vernet av ytringsfriheten. Hva som er nok til å regnes som oppfordringer og trusler, er ofte opplagt, men kan være vanskelig å fastslå. Eksempler på dette er debatten i forlengelsen av Anders </a:t>
            </a:r>
            <a:r>
              <a:rPr lang="nb-NO" sz="600" b="0" i="0" kern="1200" dirty="0" err="1">
                <a:solidFill>
                  <a:schemeClr val="tx1"/>
                </a:solidFill>
                <a:effectLst/>
                <a:latin typeface="+mn-lt"/>
                <a:ea typeface="+mn-ea"/>
                <a:cs typeface="+mn-cs"/>
              </a:rPr>
              <a:t>Behring</a:t>
            </a:r>
            <a:r>
              <a:rPr lang="nb-NO" sz="600" b="0" i="0" kern="1200" dirty="0">
                <a:solidFill>
                  <a:schemeClr val="tx1"/>
                </a:solidFill>
                <a:effectLst/>
                <a:latin typeface="+mn-lt"/>
                <a:ea typeface="+mn-ea"/>
                <a:cs typeface="+mn-cs"/>
              </a:rPr>
              <a:t> Breivik og dommen mot mulla Krekar.</a:t>
            </a:r>
          </a:p>
          <a:p>
            <a:endParaRPr lang="nb-NO" sz="600" b="0" i="0" kern="1200" dirty="0">
              <a:solidFill>
                <a:schemeClr val="tx1"/>
              </a:solidFill>
              <a:effectLst/>
              <a:latin typeface="+mn-lt"/>
              <a:ea typeface="+mn-ea"/>
              <a:cs typeface="+mn-cs"/>
            </a:endParaRPr>
          </a:p>
          <a:p>
            <a:r>
              <a:rPr lang="nb-NO" sz="600" b="0" i="0" kern="1200" dirty="0">
                <a:solidFill>
                  <a:schemeClr val="tx1"/>
                </a:solidFill>
                <a:effectLst/>
                <a:latin typeface="+mn-lt"/>
                <a:ea typeface="+mn-ea"/>
                <a:cs typeface="+mn-cs"/>
              </a:rPr>
              <a:t>Som nevnt må ytringer tolkes for at deres meningsinnhold skal kunne fastlegges. Der «Drep ham, ikke vent til jeg kommer» kan være å regne som en trussel, mens «Drep ham ikke, vent til jeg kommer» ikke kan det. Ikke alle utsagn er så enkle å tolke. Både språklig og rettslig må man prøve å forstå ytringer ved hjelp av en bred tilnærming, der både språk-konvensjoner, forhold hos den som ytrer seg og den kontekst ytringen fremsettes i, er relevant.</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9</a:t>
            </a:fld>
            <a:endParaRPr lang="en-GB"/>
          </a:p>
        </p:txBody>
      </p:sp>
    </p:spTree>
    <p:extLst>
      <p:ext uri="{BB962C8B-B14F-4D97-AF65-F5344CB8AC3E}">
        <p14:creationId xmlns:p14="http://schemas.microsoft.com/office/powerpoint/2010/main" val="1490453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7" name="Plassholder for tekst 6"/>
          <p:cNvSpPr>
            <a:spLocks noGrp="1"/>
          </p:cNvSpPr>
          <p:nvPr>
            <p:ph type="body" sz="quarter" idx="13" hasCustomPrompt="1"/>
          </p:nvPr>
        </p:nvSpPr>
        <p:spPr>
          <a:xfrm>
            <a:off x="941192" y="4578265"/>
            <a:ext cx="2385532" cy="397457"/>
          </a:xfrm>
        </p:spPr>
        <p:txBody>
          <a:bodyPr/>
          <a:lstStyle>
            <a:lvl1pPr marL="0" indent="0" algn="l">
              <a:spcBef>
                <a:spcPts val="0"/>
              </a:spcBef>
              <a:spcAft>
                <a:spcPts val="1000"/>
              </a:spcAft>
              <a:buNone/>
              <a:defRPr sz="1200" b="1">
                <a:solidFill>
                  <a:schemeClr val="accent2"/>
                </a:solidFill>
              </a:defRPr>
            </a:lvl1pPr>
          </a:lstStyle>
          <a:p>
            <a:pPr lvl="0"/>
            <a:fld id="{C6E1E2ED-A950-464D-83A5-514BF04EBFC9}" type="datetime1">
              <a:rPr lang="nb-NO" smtClean="0"/>
              <a:t>25.01.2018</a:t>
            </a:fld>
            <a:endParaRPr lang="nb-NO" dirty="0"/>
          </a:p>
        </p:txBody>
      </p:sp>
      <p:sp>
        <p:nvSpPr>
          <p:cNvPr id="2" name="Title 1"/>
          <p:cNvSpPr>
            <a:spLocks noGrp="1"/>
          </p:cNvSpPr>
          <p:nvPr>
            <p:ph type="title"/>
          </p:nvPr>
        </p:nvSpPr>
        <p:spPr>
          <a:xfrm>
            <a:off x="954182" y="907154"/>
            <a:ext cx="4683047" cy="1364706"/>
          </a:xfrm>
        </p:spPr>
        <p:txBody>
          <a:bodyPr/>
          <a:lstStyle/>
          <a:p>
            <a:r>
              <a:rPr lang="nb-NO"/>
              <a:t>Klikk for å redigere tittelstil</a:t>
            </a:r>
          </a:p>
        </p:txBody>
      </p:sp>
    </p:spTree>
    <p:extLst>
      <p:ext uri="{BB962C8B-B14F-4D97-AF65-F5344CB8AC3E}">
        <p14:creationId xmlns:p14="http://schemas.microsoft.com/office/powerpoint/2010/main" val="214240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3" name="Plassholder for innhold 2"/>
          <p:cNvSpPr>
            <a:spLocks noGrp="1"/>
          </p:cNvSpPr>
          <p:nvPr>
            <p:ph idx="1"/>
          </p:nvPr>
        </p:nvSpPr>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869758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Tittel 7"/>
          <p:cNvSpPr>
            <a:spLocks noGrp="1"/>
          </p:cNvSpPr>
          <p:nvPr>
            <p:ph type="title"/>
          </p:nvPr>
        </p:nvSpPr>
        <p:spPr>
          <a:xfrm>
            <a:off x="6715276" y="828133"/>
            <a:ext cx="4986948" cy="1503797"/>
          </a:xfrm>
        </p:spPr>
        <p:txBody>
          <a:bodyPr/>
          <a:lstStyle>
            <a:lvl1pPr>
              <a:lnSpc>
                <a:spcPct val="100000"/>
              </a:lnSpc>
              <a:defRPr/>
            </a:lvl1pPr>
          </a:lstStyle>
          <a:p>
            <a:r>
              <a:rPr lang="nb-NO" dirty="0"/>
              <a:t>Klikk for å redigere tittelstil</a:t>
            </a:r>
            <a:endParaRPr lang="en-GB" dirty="0"/>
          </a:p>
        </p:txBody>
      </p:sp>
      <p:sp>
        <p:nvSpPr>
          <p:cNvPr id="2" name="Plassholder for bilde 1"/>
          <p:cNvSpPr>
            <a:spLocks noGrp="1"/>
          </p:cNvSpPr>
          <p:nvPr>
            <p:ph type="pic" sz="quarter" idx="13"/>
          </p:nvPr>
        </p:nvSpPr>
        <p:spPr>
          <a:xfrm>
            <a:off x="0" y="0"/>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Tree>
    <p:extLst>
      <p:ext uri="{BB962C8B-B14F-4D97-AF65-F5344CB8AC3E}">
        <p14:creationId xmlns:p14="http://schemas.microsoft.com/office/powerpoint/2010/main" val="3454048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965263" y="2700338"/>
            <a:ext cx="4654854" cy="3420428"/>
          </a:xfrm>
        </p:spPr>
        <p:txBody>
          <a:bodyPr>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Tittel 7"/>
          <p:cNvSpPr>
            <a:spLocks noGrp="1"/>
          </p:cNvSpPr>
          <p:nvPr>
            <p:ph type="title"/>
          </p:nvPr>
        </p:nvSpPr>
        <p:spPr>
          <a:xfrm>
            <a:off x="965264" y="828133"/>
            <a:ext cx="4654853" cy="1503797"/>
          </a:xfrm>
        </p:spPr>
        <p:txBody>
          <a:bodyPr/>
          <a:lstStyle>
            <a:lvl1pPr>
              <a:lnSpc>
                <a:spcPct val="100000"/>
              </a:lnSpc>
              <a:defRPr/>
            </a:lvl1pPr>
          </a:lstStyle>
          <a:p>
            <a:r>
              <a:rPr lang="nb-NO" dirty="0"/>
              <a:t>Klikk for å redigere tittelstil</a:t>
            </a:r>
            <a:endParaRPr lang="en-GB" dirty="0"/>
          </a:p>
        </p:txBody>
      </p:sp>
      <p:sp>
        <p:nvSpPr>
          <p:cNvPr id="9" name="Plassholder for bilde 1"/>
          <p:cNvSpPr>
            <a:spLocks noGrp="1"/>
          </p:cNvSpPr>
          <p:nvPr>
            <p:ph type="pic" sz="quarter" idx="13"/>
          </p:nvPr>
        </p:nvSpPr>
        <p:spPr>
          <a:xfrm>
            <a:off x="6092440" y="-858"/>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pic>
        <p:nvPicPr>
          <p:cNvPr id="11" name="logo_hvit"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pic>
        <p:nvPicPr>
          <p:cNvPr id="12" name="logo_blaa"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933194907"/>
      </p:ext>
    </p:extLst>
  </p:cSld>
  <p:clrMapOvr>
    <a:masterClrMapping/>
  </p:clrMapOvr>
  <p:extLst mod="1">
    <p:ext uri="{DCECCB84-F9BA-43D5-87BE-67443E8EF086}">
      <p15:sldGuideLst xmlns:p15="http://schemas.microsoft.com/office/powerpoint/2012/main">
        <p15:guide id="1" pos="121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tx2">
              <a:lumMod val="50000"/>
            </a:schemeClr>
          </a:solidFill>
        </p:spPr>
        <p:txBody>
          <a:bodyPr tIns="2880576" anchor="t" anchorCtr="1">
            <a:normAutofit/>
          </a:bodyPr>
          <a:lstStyle>
            <a:lvl1pPr marL="0" indent="0">
              <a:buNone/>
              <a:defRPr sz="1500"/>
            </a:lvl1pPr>
          </a:lstStyle>
          <a:p>
            <a:endParaRPr lang="en-GB"/>
          </a:p>
        </p:txBody>
      </p:sp>
      <p:sp>
        <p:nvSpPr>
          <p:cNvPr id="2" name="Tittel 1"/>
          <p:cNvSpPr>
            <a:spLocks noGrp="1"/>
          </p:cNvSpPr>
          <p:nvPr>
            <p:ph type="title"/>
          </p:nvPr>
        </p:nvSpPr>
        <p:spPr/>
        <p:txBody>
          <a:bodyPr/>
          <a:lstStyle/>
          <a:p>
            <a:r>
              <a:rPr lang="nb-NO"/>
              <a:t>Klikk for å redigere tittelstil</a:t>
            </a:r>
          </a:p>
        </p:txBody>
      </p:sp>
      <p:pic>
        <p:nvPicPr>
          <p:cNvPr id="13" name="logo_hvit"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pic>
        <p:nvPicPr>
          <p:cNvPr id="14" name="logo_blaa"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585981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765830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78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lutningsslide">
    <p:spTree>
      <p:nvGrpSpPr>
        <p:cNvPr id="1" name=""/>
        <p:cNvGrpSpPr/>
        <p:nvPr/>
      </p:nvGrpSpPr>
      <p:grpSpPr>
        <a:xfrm>
          <a:off x="0" y="0"/>
          <a:ext cx="0" cy="0"/>
          <a:chOff x="0" y="0"/>
          <a:chExt cx="0" cy="0"/>
        </a:xfrm>
      </p:grpSpPr>
      <p:sp>
        <p:nvSpPr>
          <p:cNvPr id="7" name="TextBox 6"/>
          <p:cNvSpPr txBox="1"/>
          <p:nvPr userDrawn="1"/>
        </p:nvSpPr>
        <p:spPr>
          <a:xfrm>
            <a:off x="4296552" y="5841837"/>
            <a:ext cx="3465536" cy="276999"/>
          </a:xfrm>
          <a:prstGeom prst="rect">
            <a:avLst/>
          </a:prstGeom>
          <a:noFill/>
        </p:spPr>
        <p:txBody>
          <a:bodyPr wrap="square" rtlCol="0">
            <a:spAutoFit/>
          </a:bodyPr>
          <a:lstStyle/>
          <a:p>
            <a:pPr algn="ctr"/>
            <a:r>
              <a:rPr lang="nb-NO" sz="1200" kern="1200" spc="300" dirty="0" err="1">
                <a:solidFill>
                  <a:schemeClr val="bg2">
                    <a:lumMod val="50000"/>
                    <a:lumOff val="50000"/>
                  </a:schemeClr>
                </a:solidFill>
                <a:effectLst/>
                <a:latin typeface="Arial" charset="0"/>
                <a:ea typeface="Arial" charset="0"/>
                <a:cs typeface="Arial" charset="0"/>
              </a:rPr>
              <a:t>www.</a:t>
            </a:r>
            <a:r>
              <a:rPr lang="nb-NO" sz="1200" kern="1200" spc="300" dirty="0" err="1">
                <a:solidFill>
                  <a:schemeClr val="tx1"/>
                </a:solidFill>
                <a:effectLst/>
                <a:latin typeface="Arial" charset="0"/>
                <a:ea typeface="Arial" charset="0"/>
                <a:cs typeface="Arial" charset="0"/>
              </a:rPr>
              <a:t>nhri.no</a:t>
            </a:r>
            <a:endParaRPr lang="en-US" sz="1200" kern="1200" spc="300" dirty="0">
              <a:solidFill>
                <a:schemeClr val="tx1"/>
              </a:solidFill>
              <a:effectLst/>
              <a:latin typeface="Arial" charset="0"/>
              <a:ea typeface="Arial" charset="0"/>
              <a:cs typeface="Arial" charset="0"/>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28430" y="4923330"/>
            <a:ext cx="2922440" cy="411142"/>
          </a:xfrm>
          <a:prstGeom prst="rect">
            <a:avLst/>
          </a:prstGeom>
        </p:spPr>
      </p:pic>
      <p:sp>
        <p:nvSpPr>
          <p:cNvPr id="3" name="Title 2"/>
          <p:cNvSpPr>
            <a:spLocks noGrp="1"/>
          </p:cNvSpPr>
          <p:nvPr>
            <p:ph type="title"/>
          </p:nvPr>
        </p:nvSpPr>
        <p:spPr>
          <a:xfrm>
            <a:off x="459087" y="2283469"/>
            <a:ext cx="11107602" cy="888244"/>
          </a:xfrm>
        </p:spPr>
        <p:txBody>
          <a:bodyPr/>
          <a:lstStyle>
            <a:lvl1pPr algn="ctr">
              <a:defRPr/>
            </a:lvl1pPr>
          </a:lstStyle>
          <a:p>
            <a:r>
              <a:rPr lang="en-US" dirty="0"/>
              <a:t>Click to edit Master title style</a:t>
            </a:r>
            <a:endParaRPr lang="nb-NO" dirty="0"/>
          </a:p>
        </p:txBody>
      </p:sp>
    </p:spTree>
    <p:extLst>
      <p:ext uri="{BB962C8B-B14F-4D97-AF65-F5344CB8AC3E}">
        <p14:creationId xmlns:p14="http://schemas.microsoft.com/office/powerpoint/2010/main" val="1300028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1255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2" y="1383704"/>
            <a:ext cx="10178874" cy="3049624"/>
          </a:xfrm>
          <a:noFill/>
        </p:spPr>
        <p:txBody>
          <a:bodyPr tIns="360072" bIns="0" anchor="t">
            <a:normAutofit/>
          </a:bodyPr>
          <a:lstStyle>
            <a:lvl1pPr algn="ctr">
              <a:lnSpc>
                <a:spcPct val="100000"/>
              </a:lnSpc>
              <a:defRPr sz="6400" cap="all" baseline="0"/>
            </a:lvl1pPr>
          </a:lstStyle>
          <a:p>
            <a:r>
              <a:rPr lang="nb-NO"/>
              <a:t>Klikk for å redigere tittelstil</a:t>
            </a:r>
            <a:endParaRPr lang="nb-NO" dirty="0"/>
          </a:p>
        </p:txBody>
      </p:sp>
      <p:sp>
        <p:nvSpPr>
          <p:cNvPr id="3" name="Plassholder for tekst 2"/>
          <p:cNvSpPr>
            <a:spLocks noGrp="1"/>
          </p:cNvSpPr>
          <p:nvPr>
            <p:ph type="body" idx="1"/>
          </p:nvPr>
        </p:nvSpPr>
        <p:spPr>
          <a:xfrm>
            <a:off x="954182" y="5225096"/>
            <a:ext cx="10178874"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nb-NO"/>
              <a:t>Rediger tekststiler i malen</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Tree>
    <p:extLst>
      <p:ext uri="{BB962C8B-B14F-4D97-AF65-F5344CB8AC3E}">
        <p14:creationId xmlns:p14="http://schemas.microsoft.com/office/powerpoint/2010/main" val="258411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7"/>
          <p:cNvSpPr>
            <a:spLocks noGrp="1"/>
          </p:cNvSpPr>
          <p:nvPr>
            <p:ph type="title"/>
          </p:nvPr>
        </p:nvSpPr>
        <p:spPr>
          <a:xfrm>
            <a:off x="6715276" y="828133"/>
            <a:ext cx="4986948" cy="1503797"/>
          </a:xfrm>
          <a:noFill/>
        </p:spPr>
        <p:txBody>
          <a:bodyPr/>
          <a:lstStyle>
            <a:lvl1pPr>
              <a:lnSpc>
                <a:spcPct val="100000"/>
              </a:lnSpc>
              <a:defRPr/>
            </a:lvl1pPr>
          </a:lstStyle>
          <a:p>
            <a:r>
              <a:rPr lang="nb-NO"/>
              <a:t>Klikk for å redigere tittelstil</a:t>
            </a:r>
            <a:endParaRPr lang="en-GB" dirty="0"/>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nb-NO"/>
              <a:t>Klikk på ikonet for å legge til et bilde</a:t>
            </a:r>
            <a:endParaRPr lang="en-GB"/>
          </a:p>
        </p:txBody>
      </p:sp>
    </p:spTree>
    <p:extLst>
      <p:ext uri="{BB962C8B-B14F-4D97-AF65-F5344CB8AC3E}">
        <p14:creationId xmlns:p14="http://schemas.microsoft.com/office/powerpoint/2010/main" val="2142956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nb-NO"/>
              <a:t>Klikk på ikonet for å legge til et bilde</a:t>
            </a:r>
            <a:endParaRPr lang="en-GB"/>
          </a:p>
        </p:txBody>
      </p:sp>
      <p:sp>
        <p:nvSpPr>
          <p:cNvPr id="4" name="Plassholder for innhold 3"/>
          <p:cNvSpPr>
            <a:spLocks noGrp="1"/>
          </p:cNvSpPr>
          <p:nvPr>
            <p:ph sz="half" idx="2"/>
          </p:nvPr>
        </p:nvSpPr>
        <p:spPr>
          <a:xfrm>
            <a:off x="954182" y="2700338"/>
            <a:ext cx="4742139" cy="3420428"/>
          </a:xfrm>
        </p:spPr>
        <p:txBody>
          <a:bodyPr>
            <a:no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7"/>
          <p:cNvSpPr>
            <a:spLocks noGrp="1"/>
          </p:cNvSpPr>
          <p:nvPr>
            <p:ph type="title"/>
          </p:nvPr>
        </p:nvSpPr>
        <p:spPr>
          <a:xfrm>
            <a:off x="954182" y="828133"/>
            <a:ext cx="4742139" cy="1503797"/>
          </a:xfrm>
          <a:noFill/>
        </p:spPr>
        <p:txBody>
          <a:bodyPr/>
          <a:lstStyle>
            <a:lvl1pPr>
              <a:lnSpc>
                <a:spcPct val="100000"/>
              </a:lnSpc>
              <a:defRPr/>
            </a:lvl1pPr>
          </a:lstStyle>
          <a:p>
            <a:r>
              <a:rPr lang="nb-NO"/>
              <a:t>Klikk for å redigere tittelstil</a:t>
            </a:r>
            <a:endParaRPr lang="en-GB" dirty="0"/>
          </a:p>
        </p:txBody>
      </p:sp>
      <p:pic>
        <p:nvPicPr>
          <p:cNvPr id="11" name="logo_blaa"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32334733"/>
      </p:ext>
    </p:extLst>
  </p:cSld>
  <p:clrMapOvr>
    <a:masterClrMapping/>
  </p:clrMapOvr>
  <p:extLst mod="1">
    <p:ext uri="{DCECCB84-F9BA-43D5-87BE-67443E8EF086}">
      <p15:sldGuideLst xmlns:p15="http://schemas.microsoft.com/office/powerpoint/2012/main">
        <p15:guide id="1" pos="11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nb-NO"/>
              <a:t>Klikk på ikonet for å legge til et bilde</a:t>
            </a:r>
            <a:endParaRPr lang="en-GB"/>
          </a:p>
        </p:txBody>
      </p:sp>
      <p:sp>
        <p:nvSpPr>
          <p:cNvPr id="2" name="Tittel 1"/>
          <p:cNvSpPr>
            <a:spLocks noGrp="1"/>
          </p:cNvSpPr>
          <p:nvPr>
            <p:ph type="title"/>
          </p:nvPr>
        </p:nvSpPr>
        <p:spPr/>
        <p:txBody>
          <a:bodyPr/>
          <a:lstStyle/>
          <a:p>
            <a:r>
              <a:rPr lang="nb-NO"/>
              <a:t>Klikk for å redigere tittelstil</a:t>
            </a:r>
          </a:p>
        </p:txBody>
      </p:sp>
      <p:pic>
        <p:nvPicPr>
          <p:cNvPr id="14" name="logo_blaa"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627832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098047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840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9" name="Tittel 1"/>
          <p:cNvSpPr>
            <a:spLocks noGrp="1"/>
          </p:cNvSpPr>
          <p:nvPr>
            <p:ph type="title"/>
          </p:nvPr>
        </p:nvSpPr>
        <p:spPr>
          <a:xfrm>
            <a:off x="954182" y="1388310"/>
            <a:ext cx="9980911" cy="3049624"/>
          </a:xfrm>
          <a:noFill/>
        </p:spPr>
        <p:txBody>
          <a:bodyPr tIns="360072" bIns="0" anchor="t">
            <a:normAutofit/>
          </a:bodyPr>
          <a:lstStyle>
            <a:lvl1pPr algn="ctr">
              <a:lnSpc>
                <a:spcPct val="90000"/>
              </a:lnSpc>
              <a:defRPr sz="6400" cap="all" baseline="0"/>
            </a:lvl1pPr>
          </a:lstStyle>
          <a:p>
            <a:r>
              <a:rPr lang="nb-NO" dirty="0"/>
              <a:t>Klikk for å redigere tittelstil</a:t>
            </a:r>
          </a:p>
        </p:txBody>
      </p:sp>
      <p:sp>
        <p:nvSpPr>
          <p:cNvPr id="11" name="Plassholder for tekst 2"/>
          <p:cNvSpPr>
            <a:spLocks noGrp="1"/>
          </p:cNvSpPr>
          <p:nvPr>
            <p:ph type="body" idx="1"/>
          </p:nvPr>
        </p:nvSpPr>
        <p:spPr>
          <a:xfrm>
            <a:off x="954182" y="5724716"/>
            <a:ext cx="99809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3295002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4.emf"/><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3.emf"/><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emf"/><Relationship Id="rId5" Type="http://schemas.openxmlformats.org/officeDocument/2006/relationships/slideLayout" Target="../slideLayouts/slideLayout13.xml"/><Relationship Id="rId10" Type="http://schemas.openxmlformats.org/officeDocument/2006/relationships/image" Target="../media/image1.emf"/><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9087" y="539510"/>
            <a:ext cx="11060468" cy="888244"/>
          </a:xfrm>
          <a:prstGeom prst="rect">
            <a:avLst/>
          </a:prstGeom>
          <a:noFill/>
        </p:spPr>
        <p:txBody>
          <a:bodyPr vert="horz" wrap="square" lIns="0" tIns="0" rIns="0" bIns="270054" rtlCol="0" anchor="ctr" anchorCtr="0">
            <a:spAutoFit/>
          </a:bodyPr>
          <a:lstStyle/>
          <a:p>
            <a:r>
              <a:rPr lang="nb-NO" dirty="0"/>
              <a:t>Klikk for å redigere tittelstil</a:t>
            </a:r>
          </a:p>
        </p:txBody>
      </p:sp>
      <p:sp>
        <p:nvSpPr>
          <p:cNvPr id="3" name="Plassholder for tekst 2"/>
          <p:cNvSpPr>
            <a:spLocks noGrp="1"/>
          </p:cNvSpPr>
          <p:nvPr>
            <p:ph type="body" idx="1"/>
          </p:nvPr>
        </p:nvSpPr>
        <p:spPr>
          <a:xfrm>
            <a:off x="459087" y="2026624"/>
            <a:ext cx="11060468" cy="3420428"/>
          </a:xfrm>
          <a:prstGeom prst="rect">
            <a:avLst/>
          </a:prstGeom>
        </p:spPr>
        <p:txBody>
          <a:bodyPr vert="horz" wrap="square" lIns="0" tIns="0" rIns="0" bIns="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1" name="cyan" hidden="1"/>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dirty="0" err="1">
                <a:solidFill>
                  <a:schemeClr val="tx2"/>
                </a:solidFill>
              </a:rPr>
              <a:t>Klikk</a:t>
            </a:r>
            <a:r>
              <a:rPr lang="en-GB" sz="2000" baseline="0" dirty="0">
                <a:solidFill>
                  <a:schemeClr val="tx2"/>
                </a:solidFill>
              </a:rPr>
              <a:t> for å </a:t>
            </a:r>
            <a:r>
              <a:rPr lang="en-GB" sz="2000" baseline="0" dirty="0" err="1">
                <a:solidFill>
                  <a:schemeClr val="tx2"/>
                </a:solidFill>
              </a:rPr>
              <a:t>redigere</a:t>
            </a:r>
            <a:r>
              <a:rPr lang="en-GB" sz="2000" baseline="0" dirty="0">
                <a:solidFill>
                  <a:schemeClr val="tx2"/>
                </a:solidFill>
              </a:rPr>
              <a:t> </a:t>
            </a:r>
            <a:r>
              <a:rPr lang="en-GB" sz="2000" baseline="0" dirty="0" err="1">
                <a:solidFill>
                  <a:schemeClr val="tx2"/>
                </a:solidFill>
              </a:rPr>
              <a:t>tekst</a:t>
            </a:r>
            <a:endParaRPr lang="en-GB" sz="2000" dirty="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12189092" cy="6858000"/>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6" r:id="rId4"/>
    <p:sldLayoutId id="2147483673" r:id="rId5"/>
    <p:sldLayoutId id="2147483657" r:id="rId6"/>
    <p:sldLayoutId id="2147483654" r:id="rId7"/>
    <p:sldLayoutId id="2147483655" r:id="rId8"/>
  </p:sldLayoutIdLst>
  <p:hf hdr="0" ftr="0" dt="0"/>
  <p:txStyles>
    <p:titleStyle>
      <a:lvl1pPr algn="l" defTabSz="914537" rtl="0" eaLnBrk="1" latinLnBrk="0" hangingPunct="1">
        <a:lnSpc>
          <a:spcPct val="100000"/>
        </a:lnSpc>
        <a:spcBef>
          <a:spcPct val="0"/>
        </a:spcBef>
        <a:buNone/>
        <a:defRPr sz="4000" b="0" i="0" kern="1200">
          <a:solidFill>
            <a:schemeClr val="tx1"/>
          </a:solidFill>
          <a:latin typeface="Arial" charset="0"/>
          <a:ea typeface="Arial" charset="0"/>
          <a:cs typeface="Arial" charset="0"/>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Arial" charset="0"/>
          <a:ea typeface="Arial" charset="0"/>
          <a:cs typeface="Arial" charset="0"/>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Arial" charset="0"/>
          <a:ea typeface="Arial" charset="0"/>
          <a:cs typeface="Arial" charset="0"/>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Arial" charset="0"/>
          <a:ea typeface="Arial" charset="0"/>
          <a:cs typeface="Arial" charset="0"/>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Arial" charset="0"/>
          <a:ea typeface="Arial" charset="0"/>
          <a:cs typeface="Arial" charset="0"/>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Arial" charset="0"/>
          <a:ea typeface="Arial" charset="0"/>
          <a:cs typeface="Arial" charset="0"/>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9087" y="643205"/>
            <a:ext cx="11107602" cy="888244"/>
          </a:xfrm>
          <a:prstGeom prst="rect">
            <a:avLst/>
          </a:prstGeom>
          <a:noFill/>
        </p:spPr>
        <p:txBody>
          <a:bodyPr vert="horz" wrap="square" lIns="0" tIns="0" rIns="0" bIns="270054" rtlCol="0" anchor="ctr" anchorCtr="0">
            <a:spAutoFit/>
          </a:bodyPr>
          <a:lstStyle/>
          <a:p>
            <a:r>
              <a:rPr lang="nb-NO" dirty="0"/>
              <a:t>Klikk for å redigere tittelstil</a:t>
            </a:r>
          </a:p>
        </p:txBody>
      </p:sp>
      <p:sp>
        <p:nvSpPr>
          <p:cNvPr id="3" name="Plassholder for tekst 2"/>
          <p:cNvSpPr>
            <a:spLocks noGrp="1"/>
          </p:cNvSpPr>
          <p:nvPr>
            <p:ph type="body" idx="1"/>
          </p:nvPr>
        </p:nvSpPr>
        <p:spPr>
          <a:xfrm>
            <a:off x="459087" y="2002755"/>
            <a:ext cx="11107602" cy="3420428"/>
          </a:xfrm>
          <a:prstGeom prst="rect">
            <a:avLst/>
          </a:prstGeom>
        </p:spPr>
        <p:txBody>
          <a:bodyPr vert="horz" lIns="0" tIns="0" rIns="0" bIns="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1" name="cyan" hidden="1"/>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157" y="1"/>
            <a:ext cx="12185844" cy="6861466"/>
          </a:xfrm>
          <a:prstGeom prst="rect">
            <a:avLst/>
          </a:prstGeom>
        </p:spPr>
      </p:pic>
      <p:sp>
        <p:nvSpPr>
          <p:cNvPr id="12" name="Fokustekst" hidden="1"/>
          <p:cNvSpPr txBox="1"/>
          <p:nvPr userDrawn="1"/>
        </p:nvSpPr>
        <p:spPr>
          <a:xfrm>
            <a:off x="6244093" y="3028450"/>
            <a:ext cx="2971993" cy="1199293"/>
          </a:xfrm>
          <a:prstGeom prst="rect">
            <a:avLst/>
          </a:prstGeom>
          <a:noFill/>
        </p:spPr>
        <p:txBody>
          <a:bodyPr wrap="square" lIns="45729" tIns="0" rIns="45729" bIns="0" rtlCol="0" anchor="t">
            <a:normAutofit/>
          </a:bodyPr>
          <a:lstStyle/>
          <a:p>
            <a:r>
              <a:rPr lang="en-GB" sz="2000" dirty="0" err="1">
                <a:solidFill>
                  <a:schemeClr val="tx2"/>
                </a:solidFill>
              </a:rPr>
              <a:t>Klikk</a:t>
            </a:r>
            <a:r>
              <a:rPr lang="en-GB" sz="2000" baseline="0" dirty="0">
                <a:solidFill>
                  <a:schemeClr val="tx2"/>
                </a:solidFill>
              </a:rPr>
              <a:t> for å </a:t>
            </a:r>
            <a:r>
              <a:rPr lang="en-GB" sz="2000" baseline="0" dirty="0" err="1">
                <a:solidFill>
                  <a:schemeClr val="tx2"/>
                </a:solidFill>
              </a:rPr>
              <a:t>redigere</a:t>
            </a:r>
            <a:r>
              <a:rPr lang="en-GB" sz="2000" baseline="0" dirty="0">
                <a:solidFill>
                  <a:schemeClr val="tx2"/>
                </a:solidFill>
              </a:rPr>
              <a:t> </a:t>
            </a:r>
            <a:r>
              <a:rPr lang="en-GB" sz="2000" baseline="0" dirty="0" err="1">
                <a:solidFill>
                  <a:schemeClr val="tx2"/>
                </a:solidFill>
              </a:rPr>
              <a:t>tekst</a:t>
            </a:r>
            <a:endParaRPr lang="en-GB" sz="2000" dirty="0">
              <a:solidFill>
                <a:schemeClr val="tx2"/>
              </a:solidFill>
            </a:endParaRPr>
          </a:p>
        </p:txBody>
      </p:sp>
      <p:grpSp>
        <p:nvGrpSpPr>
          <p:cNvPr id="13" name="Fokuspunkt" hidden="1"/>
          <p:cNvGrpSpPr/>
          <p:nvPr userDrawn="1"/>
        </p:nvGrpSpPr>
        <p:grpSpPr>
          <a:xfrm>
            <a:off x="3314406" y="2618899"/>
            <a:ext cx="2797068" cy="1620203"/>
            <a:chOff x="8236529" y="3435928"/>
            <a:chExt cx="5593771" cy="3240405"/>
          </a:xfrm>
        </p:grpSpPr>
        <p:sp>
          <p:nvSpPr>
            <p:cNvPr id="14" name="Ellipse 13"/>
            <p:cNvSpPr/>
            <p:nvPr userDrawn="1"/>
          </p:nvSpPr>
          <p:spPr>
            <a:xfrm>
              <a:off x="8605574" y="3804973"/>
              <a:ext cx="2502313" cy="2502313"/>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p:cNvSpPr/>
            <p:nvPr userDrawn="1"/>
          </p:nvSpPr>
          <p:spPr>
            <a:xfrm>
              <a:off x="8236529" y="3435928"/>
              <a:ext cx="3240405" cy="324040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p:cNvCxnSpPr/>
            <p:nvPr userDrawn="1"/>
          </p:nvCxnSpPr>
          <p:spPr>
            <a:xfrm>
              <a:off x="10657830" y="5033616"/>
              <a:ext cx="3172470" cy="0"/>
            </a:xfrm>
            <a:prstGeom prst="line">
              <a:avLst/>
            </a:prstGeom>
            <a:ln w="381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p:cNvSpPr/>
            <p:nvPr userDrawn="1"/>
          </p:nvSpPr>
          <p:spPr>
            <a:xfrm>
              <a:off x="9055630" y="4255029"/>
              <a:ext cx="1602200" cy="16022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12189092" cy="6858000"/>
          </a:xfrm>
          <a:prstGeom prst="rect">
            <a:avLst/>
          </a:prstGeom>
        </p:spPr>
      </p:pic>
    </p:spTree>
    <p:extLst>
      <p:ext uri="{BB962C8B-B14F-4D97-AF65-F5344CB8AC3E}">
        <p14:creationId xmlns:p14="http://schemas.microsoft.com/office/powerpoint/2010/main" val="3623041008"/>
      </p:ext>
    </p:extLst>
  </p:cSld>
  <p:clrMap bg1="dk1" tx1="lt1" bg2="dk2" tx2="lt2" accent1="accent1" accent2="accent2" accent3="accent3" accent4="accent4" accent5="accent5" accent6="accent6" hlink="hlink" folHlink="folHlink"/>
  <p:sldLayoutIdLst>
    <p:sldLayoutId id="2147483678" r:id="rId1"/>
    <p:sldLayoutId id="2147483661" r:id="rId2"/>
    <p:sldLayoutId id="2147483663" r:id="rId3"/>
    <p:sldLayoutId id="2147483674" r:id="rId4"/>
    <p:sldLayoutId id="2147483664" r:id="rId5"/>
    <p:sldLayoutId id="2147483668" r:id="rId6"/>
    <p:sldLayoutId id="2147483669" r:id="rId7"/>
    <p:sldLayoutId id="2147483672" r:id="rId8"/>
  </p:sldLayoutIdLst>
  <p:hf hdr="0" ftr="0" dt="0"/>
  <p:txStyles>
    <p:titleStyle>
      <a:lvl1pPr algn="l" defTabSz="914537" rtl="0" eaLnBrk="1" latinLnBrk="0" hangingPunct="1">
        <a:lnSpc>
          <a:spcPct val="100000"/>
        </a:lnSpc>
        <a:spcBef>
          <a:spcPct val="0"/>
        </a:spcBef>
        <a:buNone/>
        <a:defRPr sz="4000" b="0" i="0" kern="1200">
          <a:solidFill>
            <a:schemeClr val="tx2"/>
          </a:solidFill>
          <a:latin typeface="Arial" charset="0"/>
          <a:ea typeface="Arial" charset="0"/>
          <a:cs typeface="Arial" charset="0"/>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nhri.n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20626" y="825352"/>
            <a:ext cx="6335851" cy="1319132"/>
          </a:xfrm>
        </p:spPr>
        <p:txBody>
          <a:bodyPr/>
          <a:lstStyle/>
          <a:p>
            <a:r>
              <a:rPr lang="nb-NO" sz="2800" b="1" dirty="0">
                <a:solidFill>
                  <a:srgbClr val="101445"/>
                </a:solidFill>
              </a:rPr>
              <a:t>Menneskerettserklæringen</a:t>
            </a:r>
            <a:br>
              <a:rPr lang="nb-NO" sz="2800" b="1" dirty="0">
                <a:solidFill>
                  <a:srgbClr val="101445"/>
                </a:solidFill>
              </a:rPr>
            </a:br>
            <a:r>
              <a:rPr lang="nb-NO" b="1" dirty="0">
                <a:solidFill>
                  <a:srgbClr val="6892B8"/>
                </a:solidFill>
              </a:rPr>
              <a:t>70 ÅR!</a:t>
            </a:r>
            <a:endParaRPr lang="nb-NO" sz="1800" dirty="0">
              <a:solidFill>
                <a:srgbClr val="6892B8"/>
              </a:solidFill>
            </a:endParaRPr>
          </a:p>
        </p:txBody>
      </p:sp>
      <p:sp>
        <p:nvSpPr>
          <p:cNvPr id="8" name="TekstSylinder 7">
            <a:extLst>
              <a:ext uri="{FF2B5EF4-FFF2-40B4-BE49-F238E27FC236}">
                <a16:creationId xmlns:a16="http://schemas.microsoft.com/office/drawing/2014/main" id="{CC369DD6-43D8-4AC9-8FB5-F86CA70183A7}"/>
              </a:ext>
            </a:extLst>
          </p:cNvPr>
          <p:cNvSpPr txBox="1"/>
          <p:nvPr/>
        </p:nvSpPr>
        <p:spPr>
          <a:xfrm>
            <a:off x="920626" y="2580657"/>
            <a:ext cx="5773789" cy="1754198"/>
          </a:xfrm>
          <a:prstGeom prst="rect">
            <a:avLst/>
          </a:prstGeom>
          <a:noFill/>
        </p:spPr>
        <p:txBody>
          <a:bodyPr wrap="square" rtlCol="0">
            <a:spAutoFit/>
          </a:bodyPr>
          <a:lstStyle/>
          <a:p>
            <a:pPr>
              <a:lnSpc>
                <a:spcPct val="150000"/>
              </a:lnSpc>
            </a:pPr>
            <a:r>
              <a:rPr lang="nb-NO" sz="1400" dirty="0">
                <a:solidFill>
                  <a:schemeClr val="accent2"/>
                </a:solidFill>
                <a:latin typeface="Roboto" panose="02000000000000000000" pitchFamily="2" charset="0"/>
                <a:ea typeface="Roboto" panose="02000000000000000000" pitchFamily="2" charset="0"/>
                <a:cs typeface="Arial" charset="0"/>
              </a:rPr>
              <a:t>00:00	</a:t>
            </a:r>
            <a:r>
              <a:rPr lang="nb-NO" sz="1400" dirty="0">
                <a:solidFill>
                  <a:srgbClr val="101346"/>
                </a:solidFill>
                <a:latin typeface="Roboto" panose="02000000000000000000" pitchFamily="2" charset="0"/>
                <a:ea typeface="Roboto" panose="02000000000000000000" pitchFamily="2" charset="0"/>
                <a:cs typeface="Arial" charset="0"/>
              </a:rPr>
              <a:t>Ytringsfrihet: en menneskerett</a:t>
            </a:r>
          </a:p>
          <a:p>
            <a:pPr>
              <a:lnSpc>
                <a:spcPct val="150000"/>
              </a:lnSpc>
            </a:pPr>
            <a:r>
              <a:rPr lang="nb-NO" sz="1400" dirty="0">
                <a:solidFill>
                  <a:schemeClr val="accent2"/>
                </a:solidFill>
                <a:latin typeface="Roboto" panose="02000000000000000000" pitchFamily="2" charset="0"/>
                <a:ea typeface="Roboto" panose="02000000000000000000" pitchFamily="2" charset="0"/>
                <a:cs typeface="Arial" charset="0"/>
              </a:rPr>
              <a:t>00:15 	</a:t>
            </a:r>
            <a:r>
              <a:rPr lang="nb-NO" sz="1400" dirty="0">
                <a:solidFill>
                  <a:srgbClr val="101346"/>
                </a:solidFill>
                <a:latin typeface="Roboto" panose="02000000000000000000" pitchFamily="2" charset="0"/>
                <a:ea typeface="Roboto" panose="02000000000000000000" pitchFamily="2" charset="0"/>
                <a:cs typeface="Arial" charset="0"/>
              </a:rPr>
              <a:t>Diskusjonsspørsmål – spørsmål fra elevene</a:t>
            </a:r>
          </a:p>
          <a:p>
            <a:pPr>
              <a:lnSpc>
                <a:spcPct val="150000"/>
              </a:lnSpc>
            </a:pPr>
            <a:r>
              <a:rPr lang="nb-NO" sz="1400" dirty="0">
                <a:solidFill>
                  <a:schemeClr val="accent2"/>
                </a:solidFill>
                <a:latin typeface="Roboto" panose="02000000000000000000" pitchFamily="2" charset="0"/>
                <a:ea typeface="Roboto" panose="02000000000000000000" pitchFamily="2" charset="0"/>
                <a:cs typeface="Arial" charset="0"/>
              </a:rPr>
              <a:t>00:30	</a:t>
            </a:r>
            <a:r>
              <a:rPr lang="nb-NO" sz="1400" dirty="0" err="1">
                <a:solidFill>
                  <a:srgbClr val="101346"/>
                </a:solidFill>
                <a:latin typeface="Roboto" panose="02000000000000000000" pitchFamily="2" charset="0"/>
                <a:ea typeface="Roboto" panose="02000000000000000000" pitchFamily="2" charset="0"/>
                <a:cs typeface="Arial" charset="0"/>
              </a:rPr>
              <a:t>Kahoot</a:t>
            </a:r>
            <a:r>
              <a:rPr lang="nb-NO" sz="1400" dirty="0">
                <a:solidFill>
                  <a:srgbClr val="101346"/>
                </a:solidFill>
                <a:latin typeface="Roboto" panose="02000000000000000000" pitchFamily="2" charset="0"/>
                <a:ea typeface="Roboto" panose="02000000000000000000" pitchFamily="2" charset="0"/>
                <a:cs typeface="Arial" charset="0"/>
              </a:rPr>
              <a:t> QUIZ</a:t>
            </a:r>
          </a:p>
          <a:p>
            <a:pPr>
              <a:lnSpc>
                <a:spcPct val="150000"/>
              </a:lnSpc>
            </a:pPr>
            <a:r>
              <a:rPr lang="nb-NO" sz="1400">
                <a:solidFill>
                  <a:schemeClr val="accent2"/>
                </a:solidFill>
                <a:latin typeface="Roboto" panose="02000000000000000000" pitchFamily="2" charset="0"/>
                <a:ea typeface="Roboto" panose="02000000000000000000" pitchFamily="2" charset="0"/>
                <a:cs typeface="Arial" charset="0"/>
              </a:rPr>
              <a:t>00:45 </a:t>
            </a:r>
            <a:r>
              <a:rPr lang="nb-NO" sz="1400" dirty="0">
                <a:solidFill>
                  <a:schemeClr val="accent2"/>
                </a:solidFill>
                <a:latin typeface="Roboto" panose="02000000000000000000" pitchFamily="2" charset="0"/>
                <a:ea typeface="Roboto" panose="02000000000000000000" pitchFamily="2" charset="0"/>
                <a:cs typeface="Arial" charset="0"/>
              </a:rPr>
              <a:t>	</a:t>
            </a:r>
            <a:r>
              <a:rPr lang="nb-NO" sz="1400" dirty="0">
                <a:solidFill>
                  <a:srgbClr val="101346"/>
                </a:solidFill>
                <a:latin typeface="Roboto" panose="02000000000000000000" pitchFamily="2" charset="0"/>
                <a:ea typeface="Roboto" panose="02000000000000000000" pitchFamily="2" charset="0"/>
                <a:cs typeface="Arial" charset="0"/>
              </a:rPr>
              <a:t>Avslutning</a:t>
            </a:r>
          </a:p>
          <a:p>
            <a:pPr>
              <a:lnSpc>
                <a:spcPct val="150000"/>
              </a:lnSpc>
            </a:pPr>
            <a:endParaRPr lang="nb-NO" dirty="0">
              <a:solidFill>
                <a:schemeClr val="accent2"/>
              </a:solidFill>
              <a:latin typeface="Roboto" panose="02000000000000000000" pitchFamily="2" charset="0"/>
              <a:ea typeface="Roboto" panose="02000000000000000000" pitchFamily="2" charset="0"/>
              <a:cs typeface="Arial" charset="0"/>
            </a:endParaRPr>
          </a:p>
        </p:txBody>
      </p:sp>
      <p:pic>
        <p:nvPicPr>
          <p:cNvPr id="5" name="Bilde 4">
            <a:extLst>
              <a:ext uri="{FF2B5EF4-FFF2-40B4-BE49-F238E27FC236}">
                <a16:creationId xmlns:a16="http://schemas.microsoft.com/office/drawing/2014/main" id="{631282E1-0F5C-4861-873F-925463BB5A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9604" y="4886616"/>
            <a:ext cx="4592791" cy="1485903"/>
          </a:xfrm>
          <a:prstGeom prst="rect">
            <a:avLst/>
          </a:prstGeom>
        </p:spPr>
      </p:pic>
    </p:spTree>
    <p:extLst>
      <p:ext uri="{BB962C8B-B14F-4D97-AF65-F5344CB8AC3E}">
        <p14:creationId xmlns:p14="http://schemas.microsoft.com/office/powerpoint/2010/main" val="75403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35693B7-940A-47DA-B5A3-B597B5B9A8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69"/>
          <a:stretch/>
        </p:blipFill>
        <p:spPr>
          <a:xfrm>
            <a:off x="0" y="-736600"/>
            <a:ext cx="12192000" cy="7594600"/>
          </a:xfrm>
          <a:prstGeom prst="rect">
            <a:avLst/>
          </a:prstGeom>
        </p:spPr>
      </p:pic>
      <p:pic>
        <p:nvPicPr>
          <p:cNvPr id="9218" name="Picture 2" descr="Bilderesultat for troll">
            <a:extLst>
              <a:ext uri="{FF2B5EF4-FFF2-40B4-BE49-F238E27FC236}">
                <a16:creationId xmlns:a16="http://schemas.microsoft.com/office/drawing/2014/main" id="{27F4126C-9786-4747-81DA-DB6482C0CD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806" r="15127"/>
          <a:stretch/>
        </p:blipFill>
        <p:spPr bwMode="auto">
          <a:xfrm>
            <a:off x="5829300" y="102302"/>
            <a:ext cx="2540000" cy="3731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278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0BC785-9672-4BFB-99DC-A4BC81F19CE1}"/>
              </a:ext>
            </a:extLst>
          </p:cNvPr>
          <p:cNvSpPr>
            <a:spLocks noGrp="1"/>
          </p:cNvSpPr>
          <p:nvPr>
            <p:ph type="title"/>
          </p:nvPr>
        </p:nvSpPr>
        <p:spPr/>
        <p:txBody>
          <a:bodyPr/>
          <a:lstStyle/>
          <a:p>
            <a:r>
              <a:rPr lang="nb-NO" dirty="0"/>
              <a:t>Diskusjonsoppgaver</a:t>
            </a:r>
          </a:p>
        </p:txBody>
      </p:sp>
      <p:pic>
        <p:nvPicPr>
          <p:cNvPr id="7" name="Bilde 6">
            <a:extLst>
              <a:ext uri="{FF2B5EF4-FFF2-40B4-BE49-F238E27FC236}">
                <a16:creationId xmlns:a16="http://schemas.microsoft.com/office/drawing/2014/main" id="{4440E54A-7CAF-40CD-B0C8-BA8A611E19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516"/>
            <a:ext cx="12192000" cy="8129032"/>
          </a:xfrm>
          <a:prstGeom prst="rect">
            <a:avLst/>
          </a:prstGeom>
        </p:spPr>
      </p:pic>
      <p:sp>
        <p:nvSpPr>
          <p:cNvPr id="8" name="Tittel 1">
            <a:extLst>
              <a:ext uri="{FF2B5EF4-FFF2-40B4-BE49-F238E27FC236}">
                <a16:creationId xmlns:a16="http://schemas.microsoft.com/office/drawing/2014/main" id="{F9103A83-A2E7-48D9-9C12-78527B0F0121}"/>
              </a:ext>
            </a:extLst>
          </p:cNvPr>
          <p:cNvSpPr txBox="1">
            <a:spLocks/>
          </p:cNvSpPr>
          <p:nvPr/>
        </p:nvSpPr>
        <p:spPr>
          <a:xfrm>
            <a:off x="774700" y="1786575"/>
            <a:ext cx="8407400" cy="794064"/>
          </a:xfrm>
          <a:prstGeom prst="rect">
            <a:avLst/>
          </a:prstGeom>
          <a:solidFill>
            <a:srgbClr val="000000">
              <a:alpha val="60000"/>
            </a:srgbClr>
          </a:solidFill>
        </p:spPr>
        <p:txBody>
          <a:bodyPr vert="horz" wrap="square" lIns="91440" tIns="45720" rIns="91440" bIns="45720" rtlCol="0" anchor="ctr" anchorCtr="0">
            <a:normAutofit fontScale="97500"/>
          </a:bodyPr>
          <a:lstStyle>
            <a:lvl1pPr algn="l" defTabSz="914537" rtl="0" eaLnBrk="1" latinLnBrk="0" hangingPunct="1">
              <a:lnSpc>
                <a:spcPct val="100000"/>
              </a:lnSpc>
              <a:spcBef>
                <a:spcPct val="0"/>
              </a:spcBef>
              <a:buNone/>
              <a:defRPr sz="4000" b="0" i="0" kern="1200">
                <a:solidFill>
                  <a:schemeClr val="tx1"/>
                </a:solidFill>
                <a:latin typeface="Arial" charset="0"/>
                <a:ea typeface="Arial" charset="0"/>
                <a:cs typeface="Arial" charset="0"/>
              </a:defRPr>
            </a:lvl1pPr>
          </a:lstStyle>
          <a:p>
            <a:pPr algn="ctr"/>
            <a:r>
              <a:rPr lang="en-US" dirty="0">
                <a:solidFill>
                  <a:schemeClr val="accent6">
                    <a:lumMod val="40000"/>
                    <a:lumOff val="60000"/>
                  </a:schemeClr>
                </a:solidFill>
              </a:rPr>
              <a:t>DISKUTER SAMMEN</a:t>
            </a:r>
          </a:p>
        </p:txBody>
      </p:sp>
    </p:spTree>
    <p:extLst>
      <p:ext uri="{BB962C8B-B14F-4D97-AF65-F5344CB8AC3E}">
        <p14:creationId xmlns:p14="http://schemas.microsoft.com/office/powerpoint/2010/main" val="2509644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5302056-8593-4224-8B8F-0F4CA9ECF5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60600"/>
            <a:ext cx="12158134" cy="9118600"/>
          </a:xfrm>
          <a:prstGeom prst="rect">
            <a:avLst/>
          </a:prstGeom>
        </p:spPr>
      </p:pic>
      <p:sp>
        <p:nvSpPr>
          <p:cNvPr id="5" name="TekstSylinder 4">
            <a:extLst>
              <a:ext uri="{FF2B5EF4-FFF2-40B4-BE49-F238E27FC236}">
                <a16:creationId xmlns:a16="http://schemas.microsoft.com/office/drawing/2014/main" id="{79A3055C-6FE6-49CA-9685-5F7512D4D777}"/>
              </a:ext>
            </a:extLst>
          </p:cNvPr>
          <p:cNvSpPr txBox="1"/>
          <p:nvPr/>
        </p:nvSpPr>
        <p:spPr>
          <a:xfrm>
            <a:off x="1543050" y="1266825"/>
            <a:ext cx="9163050" cy="1569660"/>
          </a:xfrm>
          <a:prstGeom prst="rect">
            <a:avLst/>
          </a:prstGeom>
          <a:solidFill>
            <a:srgbClr val="E24063"/>
          </a:solidFill>
        </p:spPr>
        <p:txBody>
          <a:bodyPr wrap="square" rtlCol="0">
            <a:spAutoFit/>
          </a:bodyPr>
          <a:lstStyle/>
          <a:p>
            <a:pPr algn="ctr"/>
            <a:r>
              <a:rPr lang="nb-NO" sz="2400" dirty="0">
                <a:latin typeface="Roboto Medium" panose="02000000000000000000" pitchFamily="2" charset="0"/>
                <a:ea typeface="Roboto Medium" panose="02000000000000000000" pitchFamily="2" charset="0"/>
                <a:cs typeface="Arial" charset="0"/>
              </a:rPr>
              <a:t>BLI MED PÅ </a:t>
            </a:r>
            <a:r>
              <a:rPr lang="nb-NO" sz="2400" b="1" dirty="0">
                <a:latin typeface="Roboto Medium" panose="02000000000000000000" pitchFamily="2" charset="0"/>
                <a:ea typeface="Roboto Medium" panose="02000000000000000000" pitchFamily="2" charset="0"/>
                <a:cs typeface="Arial" charset="0"/>
              </a:rPr>
              <a:t>KAHOOT QUIZ </a:t>
            </a:r>
            <a:r>
              <a:rPr lang="nb-NO" sz="2400" dirty="0">
                <a:latin typeface="Roboto Medium" panose="02000000000000000000" pitchFamily="2" charset="0"/>
                <a:ea typeface="Roboto Medium" panose="02000000000000000000" pitchFamily="2" charset="0"/>
                <a:cs typeface="Arial" charset="0"/>
              </a:rPr>
              <a:t>OM MENNESKERETTIGHETER</a:t>
            </a:r>
            <a:r>
              <a:rPr lang="nb-NO" sz="2400" dirty="0">
                <a:latin typeface="Roboto Medium" panose="02000000000000000000" pitchFamily="2" charset="0"/>
                <a:ea typeface="Roboto Medium" panose="02000000000000000000" pitchFamily="2" charset="0"/>
                <a:cs typeface="Arial" charset="0"/>
                <a:sym typeface="Wingdings" panose="05000000000000000000" pitchFamily="2" charset="2"/>
              </a:rPr>
              <a:t></a:t>
            </a:r>
            <a:endParaRPr lang="nb-NO" sz="2400" dirty="0">
              <a:latin typeface="Roboto Medium" panose="02000000000000000000" pitchFamily="2" charset="0"/>
              <a:ea typeface="Roboto Medium" panose="02000000000000000000" pitchFamily="2" charset="0"/>
              <a:cs typeface="Arial" charset="0"/>
            </a:endParaRPr>
          </a:p>
          <a:p>
            <a:pPr algn="ctr"/>
            <a:endParaRPr lang="nb-NO" sz="2400" dirty="0">
              <a:latin typeface="Roboto Medium" panose="02000000000000000000" pitchFamily="2" charset="0"/>
              <a:ea typeface="Roboto Medium" panose="02000000000000000000" pitchFamily="2" charset="0"/>
              <a:cs typeface="Arial" charset="0"/>
            </a:endParaRPr>
          </a:p>
          <a:p>
            <a:pPr algn="ctr"/>
            <a:r>
              <a:rPr lang="nb-NO" sz="2400" dirty="0">
                <a:latin typeface="Roboto Medium" panose="02000000000000000000" pitchFamily="2" charset="0"/>
                <a:ea typeface="Roboto Medium" panose="02000000000000000000" pitchFamily="2" charset="0"/>
                <a:cs typeface="Arial" charset="0"/>
              </a:rPr>
              <a:t>Gå til</a:t>
            </a:r>
            <a:r>
              <a:rPr lang="nb-NO" sz="2400" dirty="0">
                <a:solidFill>
                  <a:schemeClr val="bg1"/>
                </a:solidFill>
                <a:latin typeface="Roboto Medium" panose="02000000000000000000" pitchFamily="2" charset="0"/>
                <a:ea typeface="Roboto Medium" panose="02000000000000000000" pitchFamily="2" charset="0"/>
                <a:cs typeface="Arial" charset="0"/>
              </a:rPr>
              <a:t> https://kahoot.it </a:t>
            </a:r>
            <a:r>
              <a:rPr lang="nb-NO" sz="2400" dirty="0">
                <a:latin typeface="Roboto Medium" panose="02000000000000000000" pitchFamily="2" charset="0"/>
                <a:ea typeface="Roboto Medium" panose="02000000000000000000" pitchFamily="2" charset="0"/>
                <a:cs typeface="Arial" charset="0"/>
              </a:rPr>
              <a:t>og trykk inn PIN kode og skriv ditt navn.</a:t>
            </a:r>
          </a:p>
          <a:p>
            <a:pPr algn="ctr"/>
            <a:endParaRPr lang="nb-NO" sz="2400" dirty="0">
              <a:solidFill>
                <a:srgbClr val="6FC3D9"/>
              </a:solidFill>
              <a:latin typeface="Roboto Medium" panose="02000000000000000000" pitchFamily="2" charset="0"/>
              <a:ea typeface="Roboto Medium" panose="02000000000000000000" pitchFamily="2" charset="0"/>
              <a:cs typeface="Arial" charset="0"/>
            </a:endParaRPr>
          </a:p>
        </p:txBody>
      </p:sp>
    </p:spTree>
    <p:extLst>
      <p:ext uri="{BB962C8B-B14F-4D97-AF65-F5344CB8AC3E}">
        <p14:creationId xmlns:p14="http://schemas.microsoft.com/office/powerpoint/2010/main" val="4133496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90D30E3-ADF4-4444-AD58-1304BC914C92}"/>
              </a:ext>
            </a:extLst>
          </p:cNvPr>
          <p:cNvSpPr/>
          <p:nvPr/>
        </p:nvSpPr>
        <p:spPr>
          <a:xfrm>
            <a:off x="0" y="0"/>
            <a:ext cx="12192000" cy="6858000"/>
          </a:xfrm>
          <a:prstGeom prst="rect">
            <a:avLst/>
          </a:prstGeom>
          <a:solidFill>
            <a:srgbClr val="151643"/>
          </a:solidFill>
          <a:ln>
            <a:solidFill>
              <a:srgbClr val="1516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Plassholder for innhold 6">
            <a:extLst>
              <a:ext uri="{FF2B5EF4-FFF2-40B4-BE49-F238E27FC236}">
                <a16:creationId xmlns:a16="http://schemas.microsoft.com/office/drawing/2014/main" id="{D4641C80-E275-4EC6-9748-EB0805FA56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46939" y="5595195"/>
            <a:ext cx="5098122" cy="1274530"/>
          </a:xfrm>
        </p:spPr>
      </p:pic>
      <p:sp>
        <p:nvSpPr>
          <p:cNvPr id="8" name="TekstSylinder 7">
            <a:extLst>
              <a:ext uri="{FF2B5EF4-FFF2-40B4-BE49-F238E27FC236}">
                <a16:creationId xmlns:a16="http://schemas.microsoft.com/office/drawing/2014/main" id="{3081357A-44BC-4065-A27E-F6941939CAE9}"/>
              </a:ext>
            </a:extLst>
          </p:cNvPr>
          <p:cNvSpPr txBox="1"/>
          <p:nvPr/>
        </p:nvSpPr>
        <p:spPr>
          <a:xfrm>
            <a:off x="345542" y="1262805"/>
            <a:ext cx="11500916" cy="4731936"/>
          </a:xfrm>
          <a:prstGeom prst="rect">
            <a:avLst/>
          </a:prstGeom>
          <a:noFill/>
        </p:spPr>
        <p:txBody>
          <a:bodyPr wrap="square" rtlCol="0">
            <a:spAutoFit/>
          </a:bodyPr>
          <a:lstStyle/>
          <a:p>
            <a:pPr algn="ctr"/>
            <a:endParaRPr lang="nb-NO" sz="2100" dirty="0">
              <a:solidFill>
                <a:srgbClr val="FFFFFF"/>
              </a:solidFill>
            </a:endParaRPr>
          </a:p>
          <a:p>
            <a:pPr algn="ctr"/>
            <a:endParaRPr lang="nb-NO" sz="2100" dirty="0">
              <a:solidFill>
                <a:srgbClr val="FFFFFF"/>
              </a:solidFill>
            </a:endParaRPr>
          </a:p>
          <a:p>
            <a:pPr algn="ctr"/>
            <a:r>
              <a:rPr lang="nb-NO" sz="2400" dirty="0">
                <a:solidFill>
                  <a:srgbClr val="FFFFFF"/>
                </a:solidFill>
              </a:rPr>
              <a:t>TO BE CONTINUED…</a:t>
            </a:r>
          </a:p>
          <a:p>
            <a:pPr algn="ctr"/>
            <a:endParaRPr lang="nb-NO" sz="2100" dirty="0">
              <a:solidFill>
                <a:srgbClr val="FFFFFF"/>
              </a:solidFill>
            </a:endParaRPr>
          </a:p>
          <a:p>
            <a:pPr algn="ctr"/>
            <a:endParaRPr lang="nb-NO" sz="2100" dirty="0">
              <a:solidFill>
                <a:srgbClr val="FFFFFF"/>
              </a:solidFill>
            </a:endParaRPr>
          </a:p>
          <a:p>
            <a:pPr algn="ctr"/>
            <a:endParaRPr lang="nb-NO" sz="2100" dirty="0">
              <a:solidFill>
                <a:srgbClr val="FFFFFF"/>
              </a:solidFill>
            </a:endParaRPr>
          </a:p>
          <a:p>
            <a:pPr algn="ctr"/>
            <a:endParaRPr lang="nb-NO" sz="2100" dirty="0">
              <a:solidFill>
                <a:srgbClr val="FFFFFF"/>
              </a:solidFill>
            </a:endParaRPr>
          </a:p>
          <a:p>
            <a:pPr algn="ctr"/>
            <a:endParaRPr lang="nb-NO" sz="2100" dirty="0">
              <a:solidFill>
                <a:srgbClr val="FFFFFF"/>
              </a:solidFill>
            </a:endParaRPr>
          </a:p>
          <a:p>
            <a:pPr algn="ctr"/>
            <a:endParaRPr lang="nb-NO" sz="2100" dirty="0">
              <a:solidFill>
                <a:srgbClr val="FFFFFF"/>
              </a:solidFill>
            </a:endParaRPr>
          </a:p>
          <a:p>
            <a:pPr algn="ctr"/>
            <a:endParaRPr lang="nb-NO" sz="2100" dirty="0">
              <a:solidFill>
                <a:srgbClr val="FFFFFF"/>
              </a:solidFill>
            </a:endParaRPr>
          </a:p>
          <a:p>
            <a:pPr algn="ctr"/>
            <a:r>
              <a:rPr lang="nb-NO" sz="2100" dirty="0">
                <a:solidFill>
                  <a:srgbClr val="FFFFFF"/>
                </a:solidFill>
              </a:rPr>
              <a:t>Besøk gjerne vår nettside </a:t>
            </a:r>
            <a:r>
              <a:rPr lang="nb-NO" sz="2100" dirty="0">
                <a:solidFill>
                  <a:srgbClr val="FFFFFF"/>
                </a:solidFill>
                <a:hlinkClick r:id="rId4"/>
              </a:rPr>
              <a:t>www.nhri.no</a:t>
            </a:r>
            <a:r>
              <a:rPr lang="nb-NO" sz="2100" dirty="0">
                <a:solidFill>
                  <a:srgbClr val="FFFFFF"/>
                </a:solidFill>
              </a:rPr>
              <a:t> for mer informasjon om </a:t>
            </a:r>
          </a:p>
          <a:p>
            <a:pPr algn="ctr"/>
            <a:r>
              <a:rPr lang="nb-NO" sz="2100" dirty="0">
                <a:solidFill>
                  <a:srgbClr val="FFFFFF"/>
                </a:solidFill>
              </a:rPr>
              <a:t>NIM og flere læringsressurser om menneskerettigheter!</a:t>
            </a:r>
          </a:p>
          <a:p>
            <a:pPr>
              <a:lnSpc>
                <a:spcPct val="150000"/>
              </a:lnSpc>
            </a:pPr>
            <a:endParaRPr lang="nb-NO" sz="2100" dirty="0"/>
          </a:p>
          <a:p>
            <a:endParaRPr lang="nb-NO" dirty="0">
              <a:solidFill>
                <a:schemeClr val="accent2"/>
              </a:solidFill>
              <a:latin typeface="Arial" charset="0"/>
              <a:ea typeface="Arial" charset="0"/>
              <a:cs typeface="Arial" charset="0"/>
            </a:endParaRPr>
          </a:p>
        </p:txBody>
      </p:sp>
      <p:pic>
        <p:nvPicPr>
          <p:cNvPr id="5" name="Bilde 4">
            <a:extLst>
              <a:ext uri="{FF2B5EF4-FFF2-40B4-BE49-F238E27FC236}">
                <a16:creationId xmlns:a16="http://schemas.microsoft.com/office/drawing/2014/main" id="{7977270A-EB93-42DC-B7DA-8A4AFDFE8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9604" y="2885821"/>
            <a:ext cx="4592791" cy="1485903"/>
          </a:xfrm>
          <a:prstGeom prst="rect">
            <a:avLst/>
          </a:prstGeom>
        </p:spPr>
      </p:pic>
    </p:spTree>
    <p:extLst>
      <p:ext uri="{BB962C8B-B14F-4D97-AF65-F5344CB8AC3E}">
        <p14:creationId xmlns:p14="http://schemas.microsoft.com/office/powerpoint/2010/main" val="2630730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a:extLst>
              <a:ext uri="{FF2B5EF4-FFF2-40B4-BE49-F238E27FC236}">
                <a16:creationId xmlns:a16="http://schemas.microsoft.com/office/drawing/2014/main" id="{09075812-E827-477B-A7CE-3D1E78F4D8F6}"/>
              </a:ext>
            </a:extLst>
          </p:cNvPr>
          <p:cNvSpPr txBox="1"/>
          <p:nvPr/>
        </p:nvSpPr>
        <p:spPr>
          <a:xfrm>
            <a:off x="228631" y="1530592"/>
            <a:ext cx="6902011" cy="1815882"/>
          </a:xfrm>
          <a:prstGeom prst="rect">
            <a:avLst/>
          </a:prstGeom>
          <a:noFill/>
        </p:spPr>
        <p:txBody>
          <a:bodyPr wrap="square" rtlCol="0">
            <a:spAutoFit/>
          </a:bodyPr>
          <a:lstStyle/>
          <a:p>
            <a:pPr algn="ctr">
              <a:lnSpc>
                <a:spcPct val="150000"/>
              </a:lnSpc>
            </a:pPr>
            <a:r>
              <a:rPr lang="nb-NO" sz="4800" dirty="0">
                <a:solidFill>
                  <a:srgbClr val="151643"/>
                </a:solidFill>
                <a:latin typeface="Maison Neue Book" panose="02000000000000000000" pitchFamily="50" charset="0"/>
              </a:rPr>
              <a:t>Ytringsfrihet</a:t>
            </a:r>
            <a:endParaRPr lang="nb-NO" dirty="0">
              <a:latin typeface="Maison Neue Book" panose="02000000000000000000" pitchFamily="50" charset="0"/>
            </a:endParaRPr>
          </a:p>
          <a:p>
            <a:pPr algn="ctr"/>
            <a:r>
              <a:rPr lang="nb-NO" sz="4000" dirty="0">
                <a:solidFill>
                  <a:srgbClr val="6D8CB2"/>
                </a:solidFill>
                <a:latin typeface="Maison Neue Book" panose="02000000000000000000" pitchFamily="50" charset="0"/>
              </a:rPr>
              <a:t>En menneskerett</a:t>
            </a:r>
          </a:p>
        </p:txBody>
      </p:sp>
      <p:pic>
        <p:nvPicPr>
          <p:cNvPr id="3" name="Bilde 2">
            <a:extLst>
              <a:ext uri="{FF2B5EF4-FFF2-40B4-BE49-F238E27FC236}">
                <a16:creationId xmlns:a16="http://schemas.microsoft.com/office/drawing/2014/main" id="{450A6566-B3CD-401B-A069-9349CF8A0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9604" y="4886616"/>
            <a:ext cx="4592791" cy="1485903"/>
          </a:xfrm>
          <a:prstGeom prst="rect">
            <a:avLst/>
          </a:prstGeom>
        </p:spPr>
      </p:pic>
    </p:spTree>
    <p:extLst>
      <p:ext uri="{BB962C8B-B14F-4D97-AF65-F5344CB8AC3E}">
        <p14:creationId xmlns:p14="http://schemas.microsoft.com/office/powerpoint/2010/main" val="3566084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97829572-4509-4E25-BA79-A463083EF3B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278" y="0"/>
            <a:ext cx="12205278" cy="8026400"/>
          </a:xfrm>
        </p:spPr>
      </p:pic>
    </p:spTree>
    <p:extLst>
      <p:ext uri="{BB962C8B-B14F-4D97-AF65-F5344CB8AC3E}">
        <p14:creationId xmlns:p14="http://schemas.microsoft.com/office/powerpoint/2010/main" val="1271640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E0C4BE4-2242-4858-BECD-088BBBC30E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58" y="-1244600"/>
            <a:ext cx="12219558" cy="8559800"/>
          </a:xfrm>
          <a:prstGeom prst="rect">
            <a:avLst/>
          </a:prstGeom>
        </p:spPr>
      </p:pic>
    </p:spTree>
    <p:extLst>
      <p:ext uri="{BB962C8B-B14F-4D97-AF65-F5344CB8AC3E}">
        <p14:creationId xmlns:p14="http://schemas.microsoft.com/office/powerpoint/2010/main" val="1422736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C1C887B-7805-4A75-B911-30A5569D53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44600"/>
            <a:ext cx="12153900" cy="8102600"/>
          </a:xfrm>
          <a:prstGeom prst="rect">
            <a:avLst/>
          </a:prstGeom>
        </p:spPr>
      </p:pic>
    </p:spTree>
    <p:extLst>
      <p:ext uri="{BB962C8B-B14F-4D97-AF65-F5344CB8AC3E}">
        <p14:creationId xmlns:p14="http://schemas.microsoft.com/office/powerpoint/2010/main" val="3345339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4C62955E-CAE1-48DD-9317-7DBC7E355D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84" y="-647700"/>
            <a:ext cx="12228368" cy="8153400"/>
          </a:xfrm>
          <a:prstGeom prst="rect">
            <a:avLst/>
          </a:prstGeom>
        </p:spPr>
      </p:pic>
    </p:spTree>
    <p:extLst>
      <p:ext uri="{BB962C8B-B14F-4D97-AF65-F5344CB8AC3E}">
        <p14:creationId xmlns:p14="http://schemas.microsoft.com/office/powerpoint/2010/main" val="1465991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upload.wikimedia.org/wikipedia/commons/2/25/Swastika-seoel_%28xndr%29.jpg">
            <a:extLst>
              <a:ext uri="{FF2B5EF4-FFF2-40B4-BE49-F238E27FC236}">
                <a16:creationId xmlns:a16="http://schemas.microsoft.com/office/drawing/2014/main" id="{E36BB099-C762-495A-8DE0-09B22771C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5551" y="-558800"/>
            <a:ext cx="12303102" cy="797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345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08106C17-D2F3-477F-B1A0-F8BB260DE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3436" cy="8128000"/>
          </a:xfrm>
          <a:prstGeom prst="rect">
            <a:avLst/>
          </a:prstGeom>
        </p:spPr>
      </p:pic>
    </p:spTree>
    <p:extLst>
      <p:ext uri="{BB962C8B-B14F-4D97-AF65-F5344CB8AC3E}">
        <p14:creationId xmlns:p14="http://schemas.microsoft.com/office/powerpoint/2010/main" val="309756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8F8EECC-98CB-4015-BC92-C3368CBE0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2259919"/>
      </p:ext>
    </p:extLst>
  </p:cSld>
  <p:clrMapOvr>
    <a:masterClrMapping/>
  </p:clrMapOvr>
</p:sld>
</file>

<file path=ppt/theme/theme1.xml><?xml version="1.0" encoding="utf-8"?>
<a:theme xmlns:a="http://schemas.openxmlformats.org/drawingml/2006/main" name="NIM Lys">
  <a:themeElements>
    <a:clrScheme name="NIM 1">
      <a:dk1>
        <a:srgbClr val="151643"/>
      </a:dk1>
      <a:lt1>
        <a:srgbClr val="FFFFFF"/>
      </a:lt1>
      <a:dk2>
        <a:srgbClr val="151542"/>
      </a:dk2>
      <a:lt2>
        <a:srgbClr val="FFFFFF"/>
      </a:lt2>
      <a:accent1>
        <a:srgbClr val="E14062"/>
      </a:accent1>
      <a:accent2>
        <a:srgbClr val="6D8BB2"/>
      </a:accent2>
      <a:accent3>
        <a:srgbClr val="E0D3CB"/>
      </a:accent3>
      <a:accent4>
        <a:srgbClr val="D1E0EB"/>
      </a:accent4>
      <a:accent5>
        <a:srgbClr val="1D6E8A"/>
      </a:accent5>
      <a:accent6>
        <a:srgbClr val="6FC3D9"/>
      </a:accent6>
      <a:hlink>
        <a:srgbClr val="E14062"/>
      </a:hlink>
      <a:folHlink>
        <a:srgbClr val="C22C4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a:solidFill>
              <a:schemeClr val="accent2"/>
            </a:solidFill>
            <a:latin typeface="Arial" charset="0"/>
            <a:ea typeface="Arial" charset="0"/>
            <a:cs typeface="Arial" charset="0"/>
          </a:defRPr>
        </a:defPPr>
      </a:lstStyle>
    </a:txDef>
  </a:objectDefaults>
  <a:extraClrSchemeLst/>
  <a:extLst>
    <a:ext uri="{05A4C25C-085E-4340-85A3-A5531E510DB2}">
      <thm15:themeFamily xmlns:thm15="http://schemas.microsoft.com/office/thememl/2012/main" name="NIM_PPTmal-eksempel" id="{E13A8D6A-5A5B-0D4B-8549-2CC85F052FA1}" vid="{058417F2-A9E1-B141-B009-E7F7D9A5690A}"/>
    </a:ext>
  </a:extLst>
</a:theme>
</file>

<file path=ppt/theme/theme2.xml><?xml version="1.0" encoding="utf-8"?>
<a:theme xmlns:a="http://schemas.openxmlformats.org/drawingml/2006/main" name="NIM Mørk">
  <a:themeElements>
    <a:clrScheme name="NIM 1">
      <a:dk1>
        <a:srgbClr val="151643"/>
      </a:dk1>
      <a:lt1>
        <a:srgbClr val="FFFFFF"/>
      </a:lt1>
      <a:dk2>
        <a:srgbClr val="151542"/>
      </a:dk2>
      <a:lt2>
        <a:srgbClr val="FFFFFF"/>
      </a:lt2>
      <a:accent1>
        <a:srgbClr val="E14062"/>
      </a:accent1>
      <a:accent2>
        <a:srgbClr val="6D8BB2"/>
      </a:accent2>
      <a:accent3>
        <a:srgbClr val="E0D3CB"/>
      </a:accent3>
      <a:accent4>
        <a:srgbClr val="D1E0EB"/>
      </a:accent4>
      <a:accent5>
        <a:srgbClr val="1D6E8A"/>
      </a:accent5>
      <a:accent6>
        <a:srgbClr val="6FC3D9"/>
      </a:accent6>
      <a:hlink>
        <a:srgbClr val="E14062"/>
      </a:hlink>
      <a:folHlink>
        <a:srgbClr val="C22C4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NIM_PPTmal-eksempel" id="{E13A8D6A-5A5B-0D4B-8549-2CC85F052FA1}" vid="{B97422C9-5014-D947-B170-28A8F58646D4}"/>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NIM_PPTmal</Template>
  <TotalTime>6288</TotalTime>
  <Words>1448</Words>
  <Application>Microsoft Office PowerPoint</Application>
  <PresentationFormat>Widescreen</PresentationFormat>
  <Paragraphs>105</Paragraphs>
  <Slides>13</Slides>
  <Notes>12</Notes>
  <HiddenSlides>0</HiddenSlides>
  <MMClips>0</MMClips>
  <ScaleCrop>false</ScaleCrop>
  <HeadingPairs>
    <vt:vector size="6" baseType="variant">
      <vt:variant>
        <vt:lpstr>Brukte skrifter</vt:lpstr>
      </vt:variant>
      <vt:variant>
        <vt:i4>8</vt:i4>
      </vt:variant>
      <vt:variant>
        <vt:lpstr>Tema</vt:lpstr>
      </vt:variant>
      <vt:variant>
        <vt:i4>2</vt:i4>
      </vt:variant>
      <vt:variant>
        <vt:lpstr>Lysbildetitler</vt:lpstr>
      </vt:variant>
      <vt:variant>
        <vt:i4>13</vt:i4>
      </vt:variant>
    </vt:vector>
  </HeadingPairs>
  <TitlesOfParts>
    <vt:vector size="23" baseType="lpstr">
      <vt:lpstr>Arial</vt:lpstr>
      <vt:lpstr>Calibri</vt:lpstr>
      <vt:lpstr>Franklin Gothic Book</vt:lpstr>
      <vt:lpstr>Franklin Gothic Medium</vt:lpstr>
      <vt:lpstr>Maison Neue Book</vt:lpstr>
      <vt:lpstr>Roboto</vt:lpstr>
      <vt:lpstr>Roboto Medium</vt:lpstr>
      <vt:lpstr>Wingdings</vt:lpstr>
      <vt:lpstr>NIM Lys</vt:lpstr>
      <vt:lpstr>NIM Mørk</vt:lpstr>
      <vt:lpstr>Menneskerettserklæringen 70 ÅR!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Diskusjonsoppgaver</vt:lpstr>
      <vt:lpstr>PowerPoint-presentasjon</vt:lpstr>
      <vt:lpstr>PowerPoint-presentasjon</vt:lpstr>
    </vt:vector>
  </TitlesOfParts>
  <Manager/>
  <Company>AEO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Menneskerettighetsuka 2018</dc:title>
  <dc:subject/>
  <dc:creator>Pernille Meum</dc:creator>
  <cp:keywords/>
  <dc:description/>
  <cp:lastModifiedBy>Pernille Meum</cp:lastModifiedBy>
  <cp:revision>98</cp:revision>
  <dcterms:created xsi:type="dcterms:W3CDTF">2018-03-14T11:30:18Z</dcterms:created>
  <dcterms:modified xsi:type="dcterms:W3CDTF">2018-11-15T13:53:37Z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officeconsult.no</vt:lpwstr>
  </property>
  <property fmtid="{D5CDD505-2E9C-101B-9397-08002B2CF9AE}" pid="3" name="_AdHocReviewCycleID">
    <vt:i4>0</vt:i4>
  </property>
  <property fmtid="{D5CDD505-2E9C-101B-9397-08002B2CF9AE}" pid="4" name="_NewReviewCycle">
    <vt:lpwstr/>
  </property>
  <property fmtid="{D5CDD505-2E9C-101B-9397-08002B2CF9AE}" pid="5" name="_EmailSubject">
    <vt:lpwstr>Eksempler på års hjul og Gantt-diagram</vt:lpwstr>
  </property>
  <property fmtid="{D5CDD505-2E9C-101B-9397-08002B2CF9AE}" pid="6" name="_AuthorEmail">
    <vt:lpwstr>Tone.Heggenhougen@sintef.no</vt:lpwstr>
  </property>
  <property fmtid="{D5CDD505-2E9C-101B-9397-08002B2CF9AE}" pid="7" name="_AuthorEmailDisplayName">
    <vt:lpwstr>Tone Heggenhougen</vt:lpwstr>
  </property>
</Properties>
</file>